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tags/tag33.xml" ContentType="application/vnd.openxmlformats-officedocument.presentationml.tags+xml"/>
  <Override PartName="/ppt/notesSlides/notesSlide28.xml" ContentType="application/vnd.openxmlformats-officedocument.presentationml.notesSlide+xml"/>
  <Override PartName="/ppt/tags/tag3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58" r:id="rId3"/>
    <p:sldMasterId id="2147483660" r:id="rId4"/>
    <p:sldMasterId id="2147483662" r:id="rId5"/>
    <p:sldMasterId id="2147483675" r:id="rId6"/>
    <p:sldMasterId id="2147483679" r:id="rId7"/>
  </p:sldMasterIdLst>
  <p:notesMasterIdLst>
    <p:notesMasterId r:id="rId40"/>
  </p:notesMasterIdLst>
  <p:handoutMasterIdLst>
    <p:handoutMasterId r:id="rId41"/>
  </p:handoutMasterIdLst>
  <p:sldIdLst>
    <p:sldId id="261" r:id="rId8"/>
    <p:sldId id="4763" r:id="rId9"/>
    <p:sldId id="4583" r:id="rId10"/>
    <p:sldId id="4586" r:id="rId11"/>
    <p:sldId id="263" r:id="rId12"/>
    <p:sldId id="4758" r:id="rId13"/>
    <p:sldId id="4759" r:id="rId14"/>
    <p:sldId id="4760" r:id="rId15"/>
    <p:sldId id="4761" r:id="rId16"/>
    <p:sldId id="4762" r:id="rId17"/>
    <p:sldId id="4764" r:id="rId18"/>
    <p:sldId id="4765" r:id="rId19"/>
    <p:sldId id="4771" r:id="rId20"/>
    <p:sldId id="4773" r:id="rId21"/>
    <p:sldId id="4766" r:id="rId22"/>
    <p:sldId id="4767" r:id="rId23"/>
    <p:sldId id="4772" r:id="rId24"/>
    <p:sldId id="4770" r:id="rId25"/>
    <p:sldId id="4768" r:id="rId26"/>
    <p:sldId id="4769" r:id="rId27"/>
    <p:sldId id="4706" r:id="rId28"/>
    <p:sldId id="4775" r:id="rId29"/>
    <p:sldId id="4707" r:id="rId30"/>
    <p:sldId id="4776" r:id="rId31"/>
    <p:sldId id="4777" r:id="rId32"/>
    <p:sldId id="4778" r:id="rId33"/>
    <p:sldId id="4783" r:id="rId34"/>
    <p:sldId id="4779" r:id="rId35"/>
    <p:sldId id="4782" r:id="rId36"/>
    <p:sldId id="4708" r:id="rId37"/>
    <p:sldId id="4709" r:id="rId38"/>
    <p:sldId id="4585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50" userDrawn="1">
          <p15:clr>
            <a:srgbClr val="A4A3A4"/>
          </p15:clr>
        </p15:guide>
        <p15:guide id="2" orient="horz" pos="22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282F"/>
    <a:srgbClr val="9D1223"/>
    <a:srgbClr val="ECCDCF"/>
    <a:srgbClr val="DBA1A4"/>
    <a:srgbClr val="C6686D"/>
    <a:srgbClr val="C86E72"/>
    <a:srgbClr val="CB2F36"/>
    <a:srgbClr val="D6D6D6"/>
    <a:srgbClr val="C6C6C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60" y="-41"/>
      </p:cViewPr>
      <p:guideLst>
        <p:guide pos="7150"/>
        <p:guide orient="horz" pos="22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0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66F4C-0773-43AF-A8B5-453225316656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E415-1D8E-4A71-9047-1736A67BB3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9D6F-7F89-4AED-92D3-64DA3964D882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55494-7648-45E6-8BAF-45D7BA3901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55494-7648-45E6-8BAF-45D7BA39012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12800" y="1296273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2"/>
          <p:cNvSpPr>
            <a:spLocks noGrp="1"/>
          </p:cNvSpPr>
          <p:nvPr>
            <p:ph type="pic" sz="quarter" idx="13"/>
          </p:nvPr>
        </p:nvSpPr>
        <p:spPr>
          <a:xfrm>
            <a:off x="7578724" y="3628249"/>
            <a:ext cx="3787775" cy="213272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17" name="任意多边形: 形状 16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6" name="任意多边形: 形状 5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 rot="21360000">
            <a:off x="573528" y="1951974"/>
            <a:ext cx="4388400" cy="2692800"/>
          </a:xfrm>
          <a:prstGeom prst="rect">
            <a:avLst/>
          </a:prstGeom>
          <a:scene3d>
            <a:camera prst="perspectiveFront" fov="3000000">
              <a:rot lat="20460000" lon="18546000" rev="31200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12800" y="2271551"/>
            <a:ext cx="3178175" cy="21004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3"/>
          </p:nvPr>
        </p:nvSpPr>
        <p:spPr>
          <a:xfrm>
            <a:off x="4506913" y="2271551"/>
            <a:ext cx="3178175" cy="21004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4"/>
          </p:nvPr>
        </p:nvSpPr>
        <p:spPr>
          <a:xfrm>
            <a:off x="8201026" y="2271551"/>
            <a:ext cx="3178175" cy="21004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2"/>
          </p:nvPr>
        </p:nvSpPr>
        <p:spPr>
          <a:xfrm>
            <a:off x="1001713" y="1584277"/>
            <a:ext cx="4978400" cy="3975147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812800" y="1408113"/>
            <a:ext cx="10553700" cy="1916112"/>
          </a:xfrm>
          <a:prstGeom prst="rect">
            <a:avLst/>
          </a:pr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2800" y="1503363"/>
            <a:ext cx="3536950" cy="463867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4646751" y="1496835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1"/>
          <p:cNvSpPr>
            <a:spLocks noGrp="1"/>
          </p:cNvSpPr>
          <p:nvPr>
            <p:ph type="pic" sz="quarter" idx="14"/>
          </p:nvPr>
        </p:nvSpPr>
        <p:spPr>
          <a:xfrm>
            <a:off x="8131454" y="1503890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11"/>
          <p:cNvSpPr>
            <a:spLocks noGrp="1"/>
          </p:cNvSpPr>
          <p:nvPr>
            <p:ph type="pic" sz="quarter" idx="15"/>
          </p:nvPr>
        </p:nvSpPr>
        <p:spPr>
          <a:xfrm>
            <a:off x="4646751" y="3958419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1"/>
          <p:cNvSpPr>
            <a:spLocks noGrp="1"/>
          </p:cNvSpPr>
          <p:nvPr>
            <p:ph type="pic" sz="quarter" idx="16"/>
          </p:nvPr>
        </p:nvSpPr>
        <p:spPr>
          <a:xfrm>
            <a:off x="8131454" y="3965474"/>
            <a:ext cx="3187702" cy="219929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53331"/>
            <a:ext cx="3294062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AE282F"/>
                </a:solidFill>
              </a:defRPr>
            </a:lvl1pPr>
          </a:lstStyle>
          <a:p>
            <a:pPr lvl="0"/>
            <a:r>
              <a:rPr lang="zh-CN" altLang="en-US" dirty="0"/>
              <a:t>单击此处编辑文字</a:t>
            </a:r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644311" y="6457760"/>
            <a:ext cx="695482" cy="40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页码</a:t>
            </a:r>
          </a:p>
        </p:txBody>
      </p:sp>
      <p:sp>
        <p:nvSpPr>
          <p:cNvPr id="5" name="任意多边形: 形状 4"/>
          <p:cNvSpPr/>
          <p:nvPr userDrawn="1"/>
        </p:nvSpPr>
        <p:spPr>
          <a:xfrm rot="19500000">
            <a:off x="10600303" y="5743788"/>
            <a:ext cx="1665399" cy="783445"/>
          </a:xfrm>
          <a:custGeom>
            <a:avLst/>
            <a:gdLst>
              <a:gd name="connsiteX0" fmla="*/ 3170431 w 6340862"/>
              <a:gd name="connsiteY0" fmla="*/ 0 h 2306869"/>
              <a:gd name="connsiteX1" fmla="*/ 3329898 w 6340862"/>
              <a:gd name="connsiteY1" fmla="*/ 223816 h 2306869"/>
              <a:gd name="connsiteX2" fmla="*/ 6340862 w 6340862"/>
              <a:gd name="connsiteY2" fmla="*/ 2306869 h 2306869"/>
              <a:gd name="connsiteX3" fmla="*/ 3170431 w 6340862"/>
              <a:gd name="connsiteY3" fmla="*/ 2306869 h 2306869"/>
              <a:gd name="connsiteX4" fmla="*/ 0 w 6340862"/>
              <a:gd name="connsiteY4" fmla="*/ 2306869 h 2306869"/>
              <a:gd name="connsiteX5" fmla="*/ 3010964 w 6340862"/>
              <a:gd name="connsiteY5" fmla="*/ 223816 h 2306869"/>
              <a:gd name="connsiteX0-1" fmla="*/ 3170431 w 6340862"/>
              <a:gd name="connsiteY0-2" fmla="*/ 0 h 2306869"/>
              <a:gd name="connsiteX1-3" fmla="*/ 3329898 w 6340862"/>
              <a:gd name="connsiteY1-4" fmla="*/ 223816 h 2306869"/>
              <a:gd name="connsiteX2-5" fmla="*/ 6340862 w 6340862"/>
              <a:gd name="connsiteY2-6" fmla="*/ 2306869 h 2306869"/>
              <a:gd name="connsiteX3-7" fmla="*/ 3170431 w 6340862"/>
              <a:gd name="connsiteY3-8" fmla="*/ 2306869 h 2306869"/>
              <a:gd name="connsiteX4-9" fmla="*/ 0 w 6340862"/>
              <a:gd name="connsiteY4-10" fmla="*/ 2306869 h 2306869"/>
              <a:gd name="connsiteX5-11" fmla="*/ 3010964 w 6340862"/>
              <a:gd name="connsiteY5-12" fmla="*/ 223816 h 2306869"/>
              <a:gd name="connsiteX6" fmla="*/ 3170431 w 6340862"/>
              <a:gd name="connsiteY6" fmla="*/ 0 h 2306869"/>
              <a:gd name="connsiteX0-13" fmla="*/ 3170431 w 6340862"/>
              <a:gd name="connsiteY0-14" fmla="*/ 0 h 2306869"/>
              <a:gd name="connsiteX1-15" fmla="*/ 3329898 w 6340862"/>
              <a:gd name="connsiteY1-16" fmla="*/ 223816 h 2306869"/>
              <a:gd name="connsiteX2-17" fmla="*/ 6340862 w 6340862"/>
              <a:gd name="connsiteY2-18" fmla="*/ 2306869 h 2306869"/>
              <a:gd name="connsiteX3-19" fmla="*/ 3170431 w 6340862"/>
              <a:gd name="connsiteY3-20" fmla="*/ 2306869 h 2306869"/>
              <a:gd name="connsiteX4-21" fmla="*/ 0 w 6340862"/>
              <a:gd name="connsiteY4-22" fmla="*/ 2306869 h 2306869"/>
              <a:gd name="connsiteX5-23" fmla="*/ 3010964 w 6340862"/>
              <a:gd name="connsiteY5-24" fmla="*/ 223816 h 2306869"/>
              <a:gd name="connsiteX6-25" fmla="*/ 3170431 w 6340862"/>
              <a:gd name="connsiteY6-26" fmla="*/ 0 h 2306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6340862" h="2306869">
                <a:moveTo>
                  <a:pt x="3170431" y="0"/>
                </a:moveTo>
                <a:lnTo>
                  <a:pt x="3329898" y="223816"/>
                </a:lnTo>
                <a:cubicBezTo>
                  <a:pt x="4407572" y="1308467"/>
                  <a:pt x="4950054" y="1843573"/>
                  <a:pt x="6340862" y="2306869"/>
                </a:cubicBezTo>
                <a:lnTo>
                  <a:pt x="3170431" y="2306869"/>
                </a:lnTo>
                <a:lnTo>
                  <a:pt x="0" y="2306869"/>
                </a:lnTo>
                <a:cubicBezTo>
                  <a:pt x="1390808" y="1843573"/>
                  <a:pt x="1827454" y="1423918"/>
                  <a:pt x="3010964" y="223816"/>
                </a:cubicBezTo>
                <a:lnTo>
                  <a:pt x="3170431" y="0"/>
                </a:lnTo>
                <a:close/>
              </a:path>
            </a:pathLst>
          </a:custGeom>
          <a:gradFill flip="none" rotWithShape="1">
            <a:gsLst>
              <a:gs pos="40000">
                <a:schemeClr val="bg1"/>
              </a:gs>
              <a:gs pos="100000">
                <a:srgbClr val="D6D6D6"/>
              </a:gs>
              <a:gs pos="61000">
                <a:srgbClr val="E6E6E6"/>
              </a:gs>
              <a:gs pos="0">
                <a:srgbClr val="EAEAEA"/>
              </a:gs>
            </a:gsLst>
            <a:lin ang="5400000" scaled="1"/>
            <a:tileRect/>
          </a:gradFill>
          <a:ln w="25400"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3154393" y="5698360"/>
            <a:ext cx="5883215" cy="1151457"/>
          </a:xfrm>
          <a:prstGeom prst="rect">
            <a:avLst/>
          </a:prstGeom>
          <a:blipFill dpi="0" rotWithShape="1">
            <a:blip r:embed="rId9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-20570" y="373615"/>
            <a:ext cx="653016" cy="384228"/>
            <a:chOff x="-10285" y="301572"/>
            <a:chExt cx="653016" cy="384228"/>
          </a:xfrm>
          <a:solidFill>
            <a:schemeClr val="accent1"/>
          </a:solidFill>
        </p:grpSpPr>
        <p:sp>
          <p:nvSpPr>
            <p:cNvPr id="17" name="矩形 16"/>
            <p:cNvSpPr/>
            <p:nvPr/>
          </p:nvSpPr>
          <p:spPr>
            <a:xfrm>
              <a:off x="-10285" y="301572"/>
              <a:ext cx="453428" cy="384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2482" y="301572"/>
              <a:ext cx="120249" cy="384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3154393" y="5698360"/>
            <a:ext cx="5883215" cy="1151457"/>
          </a:xfrm>
          <a:prstGeom prst="rect">
            <a:avLst/>
          </a:prstGeom>
          <a:blipFill dpi="0"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-4762"/>
            <a:ext cx="1817444" cy="6862762"/>
            <a:chOff x="0" y="-4762"/>
            <a:chExt cx="1817444" cy="6862762"/>
          </a:xfrm>
        </p:grpSpPr>
        <p:sp>
          <p:nvSpPr>
            <p:cNvPr id="9" name="矩形 8"/>
            <p:cNvSpPr/>
            <p:nvPr/>
          </p:nvSpPr>
          <p:spPr>
            <a:xfrm>
              <a:off x="1" y="-4762"/>
              <a:ext cx="1817443" cy="6862762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30" y="216338"/>
              <a:ext cx="516185" cy="51574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08" y="746368"/>
              <a:ext cx="1553028" cy="28040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15" r="23954" b="52929"/>
            <a:stretch>
              <a:fillRect/>
            </a:stretch>
          </p:blipFill>
          <p:spPr>
            <a:xfrm>
              <a:off x="0" y="6510770"/>
              <a:ext cx="1814901" cy="347230"/>
            </a:xfrm>
            <a:custGeom>
              <a:avLst/>
              <a:gdLst>
                <a:gd name="connsiteX0" fmla="*/ 0 w 1814901"/>
                <a:gd name="connsiteY0" fmla="*/ 0 h 347230"/>
                <a:gd name="connsiteX1" fmla="*/ 1814901 w 1814901"/>
                <a:gd name="connsiteY1" fmla="*/ 0 h 347230"/>
                <a:gd name="connsiteX2" fmla="*/ 1814901 w 1814901"/>
                <a:gd name="connsiteY2" fmla="*/ 347230 h 347230"/>
                <a:gd name="connsiteX3" fmla="*/ 0 w 1814901"/>
                <a:gd name="connsiteY3" fmla="*/ 347230 h 3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901" h="347230">
                  <a:moveTo>
                    <a:pt x="0" y="0"/>
                  </a:moveTo>
                  <a:lnTo>
                    <a:pt x="1814901" y="0"/>
                  </a:lnTo>
                  <a:lnTo>
                    <a:pt x="1814901" y="347230"/>
                  </a:lnTo>
                  <a:lnTo>
                    <a:pt x="0" y="347230"/>
                  </a:lnTo>
                  <a:close/>
                </a:path>
              </a:pathLst>
            </a:custGeom>
          </p:spPr>
        </p:pic>
      </p:grpSp>
      <p:sp>
        <p:nvSpPr>
          <p:cNvPr id="13" name="矩形 12"/>
          <p:cNvSpPr/>
          <p:nvPr userDrawn="1"/>
        </p:nvSpPr>
        <p:spPr>
          <a:xfrm>
            <a:off x="3954493" y="5698360"/>
            <a:ext cx="5883215" cy="1151457"/>
          </a:xfrm>
          <a:prstGeom prst="rect">
            <a:avLst/>
          </a:prstGeom>
          <a:blipFill dpi="0" rotWithShape="1">
            <a:blip r:embed="rId6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3154393" y="5698360"/>
            <a:ext cx="5883215" cy="1151457"/>
          </a:xfrm>
          <a:prstGeom prst="rect">
            <a:avLst/>
          </a:prstGeom>
          <a:blipFill dpi="0" rotWithShape="1">
            <a:blip r:embed="rId1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H="1" flipV="1">
            <a:off x="-17214" y="3477"/>
            <a:ext cx="12242406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16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tile tx="-6350" ty="-31115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H="1" flipV="1">
            <a:off x="-17214" y="0"/>
            <a:ext cx="12242406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83202" y="3220500"/>
            <a:ext cx="12341876" cy="1708938"/>
            <a:chOff x="-58746" y="3291697"/>
            <a:chExt cx="12140523" cy="1710653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7"/>
              <a:ext cx="6096000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7"/>
              <a:ext cx="6127973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993807" y="1521483"/>
            <a:ext cx="820438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汇编语言期末复习讲解</a:t>
            </a:r>
          </a:p>
        </p:txBody>
      </p:sp>
      <p:sp>
        <p:nvSpPr>
          <p:cNvPr id="33" name="椭圆 32"/>
          <p:cNvSpPr/>
          <p:nvPr/>
        </p:nvSpPr>
        <p:spPr>
          <a:xfrm>
            <a:off x="5553075" y="4292877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12" y="5371453"/>
            <a:ext cx="1950177" cy="537838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312920" y="3211195"/>
            <a:ext cx="380365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祁子涵</a:t>
            </a:r>
            <a:r>
              <a:rPr lang="en-US" altLang="zh-CN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</a:t>
            </a:r>
            <a:r>
              <a:rPr lang="en-US" altLang="zh-CN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22-4</a:t>
            </a:r>
            <a:r>
              <a:rPr lang="zh-CN" altLang="en-US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</a:p>
        </p:txBody>
      </p:sp>
      <p:pic>
        <p:nvPicPr>
          <p:cNvPr id="4" name="图片 3" descr="图片包含 瓶子, 标志, 不同, 桌子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35" y="4323737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39750" y="1341755"/>
            <a:ext cx="833945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ym typeface="+mn-ea"/>
              </a:rPr>
              <a:t>数据段：</a:t>
            </a:r>
            <a:endParaRPr lang="en-US" altLang="zh-CN" sz="28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DSEG SEGMENT   </a:t>
            </a:r>
            <a:endParaRPr lang="en-US" altLang="zh-CN" sz="2800"/>
          </a:p>
          <a:p>
            <a:pPr>
              <a:lnSpc>
                <a:spcPct val="150000"/>
              </a:lnSpc>
            </a:pPr>
            <a:r>
              <a:rPr lang="en-US" altLang="en-US" sz="2800">
                <a:sym typeface="+mn-ea"/>
              </a:rPr>
              <a:t> </a:t>
            </a:r>
            <a:r>
              <a:rPr lang="en-US" altLang="zh-CN" sz="2800">
                <a:sym typeface="+mn-ea"/>
              </a:rPr>
              <a:t> </a:t>
            </a:r>
            <a:r>
              <a:rPr lang="en-US" altLang="en-US" sz="2800">
                <a:sym typeface="+mn-ea"/>
              </a:rPr>
              <a:t> </a:t>
            </a:r>
            <a:r>
              <a:rPr lang="en-US" altLang="zh-CN" sz="2800">
                <a:sym typeface="+mn-ea"/>
              </a:rPr>
              <a:t> </a:t>
            </a:r>
            <a:r>
              <a:rPr lang="en-US" altLang="en-US" sz="2800">
                <a:sym typeface="+mn-ea"/>
              </a:rPr>
              <a:t> </a:t>
            </a:r>
            <a:r>
              <a:rPr lang="en-US" altLang="zh-CN" sz="2800">
                <a:sym typeface="+mn-ea"/>
              </a:rPr>
              <a:t> </a:t>
            </a:r>
            <a:r>
              <a:rPr lang="en-US" altLang="en-US" sz="2800">
                <a:sym typeface="+mn-ea"/>
              </a:rPr>
              <a:t> </a:t>
            </a:r>
            <a:r>
              <a:rPr lang="en-US" altLang="zh-CN" sz="2800">
                <a:sym typeface="+mn-ea"/>
              </a:rPr>
              <a:t> MESS DB 'Hello, World!',0DH,0AH,24H  </a:t>
            </a:r>
            <a:endParaRPr lang="en-US" altLang="zh-CN" sz="28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DSEG ENDS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" y="4181475"/>
            <a:ext cx="9679940" cy="636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" y="4770755"/>
            <a:ext cx="4578985" cy="673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90975" y="1399540"/>
            <a:ext cx="74326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MESS </a:t>
            </a:r>
            <a:r>
              <a:rPr lang="zh-CN" altLang="en-US" sz="2400"/>
              <a:t>是一个字节型数据（</a:t>
            </a:r>
            <a:r>
              <a:rPr lang="en-US" altLang="zh-CN" sz="2400"/>
              <a:t>DB</a:t>
            </a:r>
            <a:r>
              <a:rPr lang="zh-CN" altLang="en-US" sz="2400"/>
              <a:t>表示定义字节），内容是字符串</a:t>
            </a:r>
            <a:r>
              <a:rPr lang="en-US" altLang="zh-CN" sz="2400"/>
              <a:t> 'Hello, World!'</a:t>
            </a:r>
            <a:r>
              <a:rPr lang="zh-CN" altLang="en-US" sz="2400"/>
              <a:t>，后面紧跟着三个特殊字符：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67960" y="3244850"/>
            <a:ext cx="4226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回车符</a:t>
            </a:r>
            <a:r>
              <a:rPr lang="en-US" altLang="zh-CN"/>
              <a:t>  </a:t>
            </a:r>
            <a:r>
              <a:rPr lang="zh-CN" altLang="en-US"/>
              <a:t>换行符</a:t>
            </a:r>
            <a:r>
              <a:rPr lang="en-US" altLang="zh-CN"/>
              <a:t>  </a:t>
            </a:r>
            <a:r>
              <a:rPr lang="zh-CN" altLang="en-US"/>
              <a:t>打印字符串的结束标志（无需掌握）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7230" y="5504815"/>
            <a:ext cx="97618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总之，这是一个数据段的固定表示形式，其中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MESS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为变量名，被定义为字节数组，内容是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 Hello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World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4832350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数据段拓展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94460" y="794385"/>
            <a:ext cx="109270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num1 DB 10           ; </a:t>
            </a:r>
            <a:r>
              <a:rPr lang="zh-CN" altLang="en-US" sz="2400" b="1"/>
              <a:t>定义一个字节型变量，值为</a:t>
            </a:r>
            <a:r>
              <a:rPr lang="en-US" altLang="zh-CN" sz="2400" b="1"/>
              <a:t> 10</a:t>
            </a:r>
          </a:p>
          <a:p>
            <a:pPr>
              <a:lnSpc>
                <a:spcPct val="150000"/>
              </a:lnSpc>
            </a:pPr>
            <a:r>
              <a:rPr lang="en-US" altLang="zh-CN" sz="2400" b="1"/>
              <a:t>num2 DW 1234h         ; </a:t>
            </a:r>
            <a:r>
              <a:rPr lang="zh-CN" altLang="en-US" sz="2400" b="1"/>
              <a:t>定义一个字型变量，值为</a:t>
            </a:r>
            <a:r>
              <a:rPr lang="en-US" altLang="zh-CN" sz="2400" b="1"/>
              <a:t> 1234h (16</a:t>
            </a:r>
            <a:r>
              <a:rPr lang="zh-CN" altLang="en-US" sz="2400" b="1"/>
              <a:t>位</a:t>
            </a:r>
            <a:r>
              <a:rPr lang="en-US" altLang="zh-CN" sz="2400" b="1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b="1"/>
              <a:t>num3 DD 12345678h     ; </a:t>
            </a:r>
            <a:r>
              <a:rPr lang="zh-CN" altLang="en-US" sz="2400" b="1"/>
              <a:t>定义一个双字型变量，值为</a:t>
            </a:r>
            <a:r>
              <a:rPr lang="en-US" altLang="zh-CN" sz="2400" b="1"/>
              <a:t> 12345678h (32</a:t>
            </a:r>
            <a:r>
              <a:rPr lang="zh-CN" altLang="en-US" sz="2400" b="1"/>
              <a:t>位</a:t>
            </a:r>
            <a:r>
              <a:rPr lang="en-US" altLang="zh-CN" sz="2400" b="1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b="1"/>
              <a:t>str1 DB 'Hello, World!', 24h  ; </a:t>
            </a:r>
            <a:r>
              <a:rPr lang="zh-CN" altLang="en-US" sz="2400" b="1"/>
              <a:t>定义一个字符串数组，结束符为</a:t>
            </a:r>
            <a:r>
              <a:rPr lang="en-US" altLang="zh-CN" sz="2400" b="1"/>
              <a:t> '$'</a:t>
            </a:r>
          </a:p>
          <a:p>
            <a:pPr>
              <a:lnSpc>
                <a:spcPct val="150000"/>
              </a:lnSpc>
            </a:pPr>
            <a:r>
              <a:rPr lang="en-US" altLang="zh-CN" sz="2400" b="1"/>
              <a:t>arr DW 10, 20, 30, 40, 50   ; </a:t>
            </a:r>
            <a:r>
              <a:rPr lang="zh-CN" altLang="en-US" sz="2400" b="1"/>
              <a:t>定义一个字型数组，包含</a:t>
            </a:r>
            <a:r>
              <a:rPr lang="en-US" altLang="zh-CN" sz="2400" b="1"/>
              <a:t> 5 </a:t>
            </a:r>
            <a:r>
              <a:rPr lang="zh-CN" altLang="en-US" sz="2400" b="1"/>
              <a:t>个元素</a:t>
            </a:r>
          </a:p>
          <a:p>
            <a:pPr>
              <a:lnSpc>
                <a:spcPct val="150000"/>
              </a:lnSpc>
            </a:pPr>
            <a:r>
              <a:rPr lang="en-US" altLang="zh-CN" sz="2400" b="1"/>
              <a:t>arr1 DB 1, 2, 3, 4, 5        ; </a:t>
            </a:r>
            <a:r>
              <a:rPr lang="zh-CN" altLang="en-US" sz="2400" b="1"/>
              <a:t>定义一个字节型数组，包含</a:t>
            </a:r>
            <a:r>
              <a:rPr lang="en-US" altLang="zh-CN" sz="2400" b="1"/>
              <a:t> 5 </a:t>
            </a:r>
            <a:r>
              <a:rPr lang="zh-CN" altLang="en-US" sz="2400" b="1"/>
              <a:t>个元素</a:t>
            </a:r>
            <a:r>
              <a:rPr lang="en-US" altLang="zh-CN" sz="2400" b="1"/>
              <a:t> </a:t>
            </a:r>
            <a:endParaRPr lang="zh-CN" altLang="en-US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arr2 DW 10 DUP(?)           ; </a:t>
            </a:r>
            <a:r>
              <a:rPr lang="zh-CN" altLang="en-US" sz="2400" b="1"/>
              <a:t>定义一个含有</a:t>
            </a:r>
            <a:r>
              <a:rPr lang="en-US" altLang="zh-CN" sz="2400" b="1"/>
              <a:t> 10 </a:t>
            </a:r>
            <a:r>
              <a:rPr lang="zh-CN" altLang="en-US" sz="2400" b="1"/>
              <a:t>个未初始化字型元素的数组</a:t>
            </a:r>
          </a:p>
          <a:p>
            <a:pPr>
              <a:lnSpc>
                <a:spcPct val="150000"/>
              </a:lnSpc>
            </a:pP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2632710" y="4754880"/>
            <a:ext cx="76498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DB</a:t>
            </a:r>
            <a:r>
              <a:rPr lang="zh-CN" altLang="en-US" sz="2000" b="1">
                <a:solidFill>
                  <a:srgbClr val="FF0000"/>
                </a:solidFill>
              </a:rPr>
              <a:t>：定义一个字节（</a:t>
            </a:r>
            <a:r>
              <a:rPr lang="en-US" altLang="zh-CN" sz="2000" b="1">
                <a:solidFill>
                  <a:srgbClr val="FF0000"/>
                </a:solidFill>
              </a:rPr>
              <a:t>8</a:t>
            </a:r>
            <a:r>
              <a:rPr lang="zh-CN" altLang="en-US" sz="2000" b="1">
                <a:solidFill>
                  <a:srgbClr val="FF0000"/>
                </a:solidFill>
              </a:rPr>
              <a:t>位），用于存储小数值或字符。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DW</a:t>
            </a:r>
            <a:r>
              <a:rPr lang="zh-CN" altLang="en-US" sz="2000" b="1">
                <a:solidFill>
                  <a:srgbClr val="FF0000"/>
                </a:solidFill>
              </a:rPr>
              <a:t>：定义一个字（</a:t>
            </a:r>
            <a:r>
              <a:rPr lang="en-US" altLang="zh-CN" sz="2000" b="1">
                <a:solidFill>
                  <a:srgbClr val="FF0000"/>
                </a:solidFill>
              </a:rPr>
              <a:t>16</a:t>
            </a:r>
            <a:r>
              <a:rPr lang="zh-CN" altLang="en-US" sz="2000" b="1">
                <a:solidFill>
                  <a:srgbClr val="FF0000"/>
                </a:solidFill>
              </a:rPr>
              <a:t>位），用于存储较大的整数或数值。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DD</a:t>
            </a:r>
            <a:r>
              <a:rPr lang="zh-CN" altLang="en-US" sz="2000" b="1">
                <a:solidFill>
                  <a:srgbClr val="FF0000"/>
                </a:solidFill>
              </a:rPr>
              <a:t>：定义一个双字（</a:t>
            </a:r>
            <a:r>
              <a:rPr lang="en-US" altLang="zh-CN" sz="2000" b="1">
                <a:solidFill>
                  <a:srgbClr val="FF0000"/>
                </a:solidFill>
              </a:rPr>
              <a:t>32</a:t>
            </a:r>
            <a:r>
              <a:rPr lang="zh-CN" altLang="en-US" sz="2000" b="1">
                <a:solidFill>
                  <a:srgbClr val="FF0000"/>
                </a:solidFill>
              </a:rPr>
              <a:t>位），用于存储更大的整数或数据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376364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堆栈段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26235" y="1342390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ym typeface="+mn-ea"/>
              </a:rPr>
              <a:t>SSEG SEGMENT PARA STACK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 </a:t>
            </a:r>
            <a:r>
              <a:rPr lang="en-US" altLang="en-US" sz="2000">
                <a:sym typeface="+mn-ea"/>
              </a:rPr>
              <a:t> </a:t>
            </a:r>
            <a:r>
              <a:rPr lang="en-US" altLang="zh-CN" sz="2000">
                <a:sym typeface="+mn-ea"/>
              </a:rPr>
              <a:t>DW 256 DUP(?)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>
                <a:sym typeface="+mn-ea"/>
              </a:rPr>
              <a:t>SSEG ENDS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0465" y="2912110"/>
            <a:ext cx="79832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SSEG SEGMENT PARA STACK</a:t>
            </a:r>
            <a:r>
              <a:rPr lang="zh-CN" altLang="en-US"/>
              <a:t>：定义一个名为</a:t>
            </a:r>
            <a:r>
              <a:rPr lang="en-US" altLang="zh-CN"/>
              <a:t> SSEG </a:t>
            </a:r>
            <a:r>
              <a:rPr lang="zh-CN" altLang="en-US"/>
              <a:t>的堆栈段，并指定它是按</a:t>
            </a:r>
            <a:r>
              <a:rPr lang="en-US" altLang="zh-CN"/>
              <a:t> 16 </a:t>
            </a:r>
            <a:r>
              <a:rPr lang="zh-CN" altLang="en-US"/>
              <a:t>字节对齐（</a:t>
            </a:r>
            <a:r>
              <a:rPr lang="en-US" altLang="zh-CN"/>
              <a:t>PARA</a:t>
            </a:r>
            <a:r>
              <a:rPr lang="zh-CN" altLang="en-US"/>
              <a:t>）。</a:t>
            </a:r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DW</a:t>
            </a:r>
            <a:r>
              <a:rPr lang="zh-CN" altLang="en-US"/>
              <a:t>：定义</a:t>
            </a:r>
            <a:r>
              <a:rPr lang="en-US" altLang="zh-CN"/>
              <a:t> </a:t>
            </a:r>
            <a:r>
              <a:rPr lang="zh-CN" altLang="en-US"/>
              <a:t>字型（</a:t>
            </a:r>
            <a:r>
              <a:rPr lang="en-US" altLang="zh-CN"/>
              <a:t>16</a:t>
            </a:r>
            <a:r>
              <a:rPr lang="zh-CN" altLang="en-US"/>
              <a:t>位，每个字</a:t>
            </a:r>
            <a:r>
              <a:rPr lang="en-US" altLang="zh-CN"/>
              <a:t> 2 </a:t>
            </a:r>
            <a:r>
              <a:rPr lang="zh-CN" altLang="en-US"/>
              <a:t>字节）。</a:t>
            </a:r>
          </a:p>
          <a:p>
            <a:pPr>
              <a:lnSpc>
                <a:spcPct val="150000"/>
              </a:lnSpc>
            </a:pPr>
            <a:r>
              <a:rPr lang="en-US" altLang="zh-CN"/>
              <a:t>256 DUP(?)</a:t>
            </a:r>
            <a:r>
              <a:rPr lang="zh-CN" altLang="en-US"/>
              <a:t>：定义</a:t>
            </a:r>
            <a:r>
              <a:rPr lang="en-US" altLang="zh-CN"/>
              <a:t> 256 </a:t>
            </a:r>
            <a:r>
              <a:rPr lang="zh-CN" altLang="en-US"/>
              <a:t>个字，每个字初始化为未定义的值（</a:t>
            </a:r>
            <a:r>
              <a:rPr lang="en-US" altLang="zh-CN"/>
              <a:t>? </a:t>
            </a:r>
            <a:r>
              <a:rPr lang="zh-CN" altLang="en-US"/>
              <a:t>表示未初始化）。</a:t>
            </a:r>
          </a:p>
          <a:p>
            <a:pPr>
              <a:lnSpc>
                <a:spcPct val="150000"/>
              </a:lnSpc>
            </a:pPr>
            <a:r>
              <a:rPr lang="zh-CN" altLang="en-US" b="1"/>
              <a:t>这样，整个堆栈段会分配</a:t>
            </a:r>
            <a:r>
              <a:rPr lang="en-US" altLang="zh-CN" b="1"/>
              <a:t> 512 </a:t>
            </a:r>
            <a:r>
              <a:rPr lang="zh-CN" altLang="en-US" b="1"/>
              <a:t>字节（</a:t>
            </a:r>
            <a:r>
              <a:rPr lang="en-US" altLang="zh-CN" b="1"/>
              <a:t>256 * 2 </a:t>
            </a:r>
            <a:r>
              <a:rPr lang="zh-CN" altLang="en-US" b="1"/>
              <a:t>字节）。</a:t>
            </a:r>
          </a:p>
          <a:p>
            <a:pPr>
              <a:lnSpc>
                <a:spcPct val="150000"/>
              </a:lnSpc>
            </a:pPr>
            <a:r>
              <a:rPr lang="en-US" altLang="zh-CN"/>
              <a:t>SSEG ENDS</a:t>
            </a:r>
            <a:r>
              <a:rPr lang="zh-CN" altLang="en-US"/>
              <a:t>：结束堆栈段的定义。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33210" y="1342390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</a:rPr>
              <a:t>考试一般用不到堆栈段，故简单了解即可，多数情况可省略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4572000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补充知识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特殊功能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" y="1214755"/>
            <a:ext cx="3886200" cy="1943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445" y="1117600"/>
            <a:ext cx="5078730" cy="1885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3578225"/>
            <a:ext cx="3848100" cy="2006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7595" y="44145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仅供参考，具体功能号即代码根据汇编课本确定！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363918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补充知识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寄存器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022475" y="1417320"/>
            <a:ext cx="797877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/>
              <a:t>AX</a:t>
            </a:r>
            <a:r>
              <a:rPr lang="zh-CN" altLang="en-US" sz="2000"/>
              <a:t>：累加寄存器，通常用于</a:t>
            </a:r>
            <a:r>
              <a:rPr lang="zh-CN" altLang="en-US" sz="2000" b="1"/>
              <a:t>算术运算</a:t>
            </a:r>
            <a:r>
              <a:rPr lang="zh-CN" altLang="en-US" sz="2000"/>
              <a:t>和数据传输。当进行加法、乘法或除法时，常常使用 </a:t>
            </a:r>
            <a:r>
              <a:rPr lang="en-US" altLang="zh-CN" sz="2000"/>
              <a:t>AX </a:t>
            </a:r>
            <a:r>
              <a:rPr lang="zh-CN" altLang="en-US" sz="2000"/>
              <a:t>作为操作数和结果存储寄存器。</a:t>
            </a:r>
          </a:p>
          <a:p>
            <a:pPr>
              <a:lnSpc>
                <a:spcPct val="150000"/>
              </a:lnSpc>
            </a:pPr>
            <a:r>
              <a:rPr lang="en-US" altLang="zh-CN" sz="2000" b="1"/>
              <a:t>BX</a:t>
            </a:r>
            <a:r>
              <a:rPr lang="zh-CN" altLang="en-US" sz="2000"/>
              <a:t>：基址寄存器，常用于</a:t>
            </a:r>
            <a:r>
              <a:rPr lang="zh-CN" altLang="en-US" sz="2000" b="1"/>
              <a:t>存储数组的基地址</a:t>
            </a:r>
            <a:r>
              <a:rPr lang="zh-CN" altLang="en-US" sz="2000"/>
              <a:t>或数据的起始位置。访问数组或使用 </a:t>
            </a:r>
            <a:r>
              <a:rPr lang="en-US" altLang="zh-CN" sz="2000"/>
              <a:t>MOV </a:t>
            </a:r>
            <a:r>
              <a:rPr lang="zh-CN" altLang="en-US" sz="2000"/>
              <a:t>指令时，通常将其用作指针。</a:t>
            </a:r>
          </a:p>
          <a:p>
            <a:pPr>
              <a:lnSpc>
                <a:spcPct val="150000"/>
              </a:lnSpc>
            </a:pPr>
            <a:r>
              <a:rPr lang="en-US" altLang="zh-CN" sz="2000" b="1"/>
              <a:t>CX</a:t>
            </a:r>
            <a:r>
              <a:rPr lang="zh-CN" altLang="en-US" sz="2000"/>
              <a:t>：计数寄存器，常用作</a:t>
            </a:r>
            <a:r>
              <a:rPr lang="zh-CN" altLang="en-US" sz="2000" b="1"/>
              <a:t>循环计数器</a:t>
            </a:r>
            <a:r>
              <a:rPr lang="zh-CN" altLang="en-US" sz="2000"/>
              <a:t>或字符串操作时的计数值。配合 </a:t>
            </a:r>
            <a:r>
              <a:rPr lang="en-US" altLang="zh-CN" sz="2000"/>
              <a:t>LOOP</a:t>
            </a:r>
            <a:r>
              <a:rPr lang="zh-CN" altLang="en-US" sz="2000"/>
              <a:t>、</a:t>
            </a:r>
            <a:r>
              <a:rPr lang="en-US" altLang="zh-CN" sz="2000"/>
              <a:t>REP </a:t>
            </a:r>
            <a:r>
              <a:rPr lang="zh-CN" altLang="en-US" sz="2000"/>
              <a:t>等指令使用时，</a:t>
            </a:r>
            <a:r>
              <a:rPr lang="en-US" altLang="zh-CN" sz="2000" b="1"/>
              <a:t>CX </a:t>
            </a:r>
            <a:r>
              <a:rPr lang="zh-CN" altLang="en-US" sz="2000" b="1"/>
              <a:t>用作迭代次数</a:t>
            </a:r>
            <a:r>
              <a:rPr lang="zh-CN" altLang="en-US" sz="2000"/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000" b="1"/>
              <a:t>DX</a:t>
            </a:r>
            <a:r>
              <a:rPr lang="zh-CN" altLang="en-US" sz="2000"/>
              <a:t>：数据寄存器，常用于除法和乘法运算的高位结果存储，以及传递字符串地址等。当运算结果超出 </a:t>
            </a:r>
            <a:r>
              <a:rPr lang="en-US" altLang="zh-CN" sz="2000"/>
              <a:t>AX </a:t>
            </a:r>
            <a:r>
              <a:rPr lang="zh-CN" altLang="en-US" sz="2000"/>
              <a:t>时，</a:t>
            </a:r>
            <a:r>
              <a:rPr lang="en-US" altLang="zh-CN" sz="2000"/>
              <a:t>DX </a:t>
            </a:r>
            <a:r>
              <a:rPr lang="zh-CN" altLang="en-US" sz="2000"/>
              <a:t>存储高位部分。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4628515" cy="4413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数据段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67765" y="938530"/>
            <a:ext cx="1038542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00B050"/>
                </a:solidFill>
              </a:rPr>
              <a:t>CSEG SEGMENT   </a:t>
            </a:r>
            <a:r>
              <a:rPr lang="en-US" altLang="zh-CN"/>
              <a:t>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代码段开始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ASSUME CS:CSEG, DS:DSEG   ; </a:t>
            </a:r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固定代码，相当于把代码段命名为</a:t>
            </a:r>
            <a:r>
              <a:rPr lang="en-US" altLang="zh-CN" b="1">
                <a:solidFill>
                  <a:srgbClr val="FF0000"/>
                </a:solidFill>
                <a:highlight>
                  <a:srgbClr val="FFFF00"/>
                </a:highlight>
              </a:rPr>
              <a:t>CSEG </a:t>
            </a:r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数据段命名为</a:t>
            </a:r>
            <a:r>
              <a:rPr lang="en-US" altLang="zh-CN" b="1">
                <a:solidFill>
                  <a:srgbClr val="FF0000"/>
                </a:solidFill>
                <a:highlight>
                  <a:srgbClr val="FFFF00"/>
                </a:highlight>
              </a:rPr>
              <a:t>DSEG</a:t>
            </a:r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了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</a:t>
            </a: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BEGIN</a:t>
            </a:r>
            <a:r>
              <a:rPr lang="en-US" altLang="zh-CN"/>
              <a:t>:         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/>
              <a:t>程序入口标签</a:t>
            </a:r>
            <a:r>
              <a:rPr lang="en-US" altLang="zh-CN"/>
              <a:t> BEGIN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AX, DSEG         ; </a:t>
            </a:r>
            <a:r>
              <a:rPr lang="zh-CN" altLang="en-US"/>
              <a:t>将数据段的地址</a:t>
            </a:r>
            <a:r>
              <a:rPr lang="en-US" altLang="zh-CN"/>
              <a:t> DSEG </a:t>
            </a:r>
            <a:r>
              <a:rPr lang="zh-CN" altLang="en-US"/>
              <a:t>加载到</a:t>
            </a:r>
            <a:r>
              <a:rPr lang="en-US" altLang="zh-CN"/>
              <a:t> AX </a:t>
            </a:r>
            <a:r>
              <a:rPr lang="zh-CN" altLang="en-US"/>
              <a:t>寄存器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DS, AX           ; </a:t>
            </a:r>
            <a:r>
              <a:rPr lang="zh-CN" altLang="en-US"/>
              <a:t>将</a:t>
            </a:r>
            <a:r>
              <a:rPr lang="en-US" altLang="zh-CN"/>
              <a:t> AX </a:t>
            </a:r>
            <a:r>
              <a:rPr lang="zh-CN" altLang="en-US"/>
              <a:t>寄存器的值（数据段的地址）传送到</a:t>
            </a:r>
            <a:r>
              <a:rPr lang="en-US" altLang="zh-CN"/>
              <a:t> DS </a:t>
            </a:r>
            <a:r>
              <a:rPr lang="zh-CN" altLang="en-US"/>
              <a:t>寄存器，设置数据段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DX, OFFSET MESS  ; </a:t>
            </a:r>
            <a:r>
              <a:rPr lang="zh-CN" altLang="en-US"/>
              <a:t>将字符串</a:t>
            </a:r>
            <a:r>
              <a:rPr lang="en-US" altLang="zh-CN"/>
              <a:t> MESS </a:t>
            </a:r>
            <a:r>
              <a:rPr lang="zh-CN" altLang="en-US"/>
              <a:t>的地址加载到</a:t>
            </a:r>
            <a:r>
              <a:rPr lang="en-US" altLang="zh-CN"/>
              <a:t> DX </a:t>
            </a:r>
            <a:r>
              <a:rPr lang="zh-CN" altLang="en-US"/>
              <a:t>寄存器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AH, 9         ; </a:t>
            </a:r>
            <a:r>
              <a:rPr lang="zh-CN" altLang="en-US">
                <a:solidFill>
                  <a:srgbClr val="FF0000"/>
                </a:solidFill>
              </a:rPr>
              <a:t>调用打印功能；</a:t>
            </a:r>
            <a:r>
              <a:rPr lang="zh-CN" altLang="en-US"/>
              <a:t>设置</a:t>
            </a:r>
            <a:r>
              <a:rPr lang="en-US" altLang="zh-CN"/>
              <a:t> AH </a:t>
            </a:r>
            <a:r>
              <a:rPr lang="zh-CN" altLang="en-US"/>
              <a:t>为</a:t>
            </a:r>
            <a:r>
              <a:rPr lang="en-US" altLang="zh-CN"/>
              <a:t> 9</a:t>
            </a:r>
            <a:r>
              <a:rPr lang="zh-CN" altLang="en-US"/>
              <a:t>，</a:t>
            </a:r>
            <a:r>
              <a:rPr lang="en-US" altLang="zh-CN"/>
              <a:t>DOS </a:t>
            </a:r>
            <a:r>
              <a:rPr lang="zh-CN" altLang="en-US"/>
              <a:t>中断</a:t>
            </a:r>
            <a:r>
              <a:rPr lang="en-US" altLang="zh-CN"/>
              <a:t> 21h </a:t>
            </a:r>
            <a:r>
              <a:rPr lang="zh-CN" altLang="en-US"/>
              <a:t>的功能号</a:t>
            </a:r>
            <a:r>
              <a:rPr lang="en-US" altLang="zh-CN"/>
              <a:t> 9</a:t>
            </a:r>
            <a:r>
              <a:rPr lang="zh-CN" altLang="en-US"/>
              <a:t>（打印字符串）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INT 21H              ;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停止等待打印；</a:t>
            </a:r>
            <a:r>
              <a:rPr lang="zh-CN" altLang="en-US"/>
              <a:t>调用</a:t>
            </a:r>
            <a:r>
              <a:rPr lang="en-US" altLang="zh-CN"/>
              <a:t> DOS </a:t>
            </a:r>
            <a:r>
              <a:rPr lang="zh-CN" altLang="en-US"/>
              <a:t>中断</a:t>
            </a:r>
            <a:r>
              <a:rPr lang="en-US" altLang="zh-CN"/>
              <a:t> 21h</a:t>
            </a:r>
            <a:r>
              <a:rPr lang="zh-CN" altLang="en-US"/>
              <a:t>，打印字符串</a:t>
            </a:r>
            <a:r>
              <a:rPr lang="en-US" altLang="zh-CN"/>
              <a:t> MESS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MOV AH, 4CH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/>
              <a:t>设置</a:t>
            </a:r>
            <a:r>
              <a:rPr lang="en-US" altLang="zh-CN"/>
              <a:t> AH </a:t>
            </a:r>
            <a:r>
              <a:rPr lang="zh-CN" altLang="en-US"/>
              <a:t>为</a:t>
            </a:r>
            <a:r>
              <a:rPr lang="en-US" altLang="zh-CN"/>
              <a:t> 4Ch</a:t>
            </a:r>
            <a:r>
              <a:rPr lang="zh-CN" altLang="en-US"/>
              <a:t>，</a:t>
            </a:r>
            <a:r>
              <a:rPr lang="en-US" altLang="zh-CN"/>
              <a:t>DOS </a:t>
            </a:r>
            <a:r>
              <a:rPr lang="zh-CN" altLang="en-US"/>
              <a:t>中断</a:t>
            </a:r>
            <a:r>
              <a:rPr lang="en-US" altLang="zh-CN"/>
              <a:t> 21h </a:t>
            </a:r>
            <a:r>
              <a:rPr lang="zh-CN" altLang="en-US"/>
              <a:t>的功能号</a:t>
            </a:r>
            <a:r>
              <a:rPr lang="en-US" altLang="zh-CN"/>
              <a:t> 4Ch</a:t>
            </a:r>
            <a:r>
              <a:rPr lang="zh-CN" altLang="en-US"/>
              <a:t>（退出程序）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    INT 21H    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/>
              <a:t>调用</a:t>
            </a:r>
            <a:r>
              <a:rPr lang="en-US" altLang="zh-CN"/>
              <a:t> DOS </a:t>
            </a:r>
            <a:r>
              <a:rPr lang="zh-CN" altLang="en-US"/>
              <a:t>中断</a:t>
            </a:r>
            <a:r>
              <a:rPr lang="en-US" altLang="zh-CN"/>
              <a:t> 21h</a:t>
            </a:r>
            <a:r>
              <a:rPr lang="zh-CN" altLang="en-US"/>
              <a:t>，退出程序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00B050"/>
                </a:solidFill>
              </a:rPr>
              <a:t>CSEG ENDS</a:t>
            </a:r>
            <a:r>
              <a:rPr lang="en-US" altLang="zh-CN"/>
              <a:t>     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代码段结束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accent6">
                    <a:lumMod val="60000"/>
                    <a:lumOff val="40000"/>
                  </a:schemeClr>
                </a:solidFill>
              </a:rPr>
              <a:t>END BEGIN </a:t>
            </a:r>
            <a:r>
              <a:rPr lang="en-US" altLang="zh-CN"/>
              <a:t>                 ;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固定代码，</a:t>
            </a:r>
            <a:r>
              <a:rPr lang="zh-CN" altLang="en-US"/>
              <a:t>程序的入口点是</a:t>
            </a:r>
            <a:r>
              <a:rPr lang="en-US" altLang="zh-CN"/>
              <a:t> BEGIN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>
            <a:off x="1523365" y="4933950"/>
            <a:ext cx="211455" cy="438785"/>
          </a:xfrm>
          <a:prstGeom prst="leftBrace">
            <a:avLst>
              <a:gd name="adj1" fmla="val 8333"/>
              <a:gd name="adj2" fmla="val 52821"/>
            </a:avLst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9415" y="5004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结束语句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450975" y="3846195"/>
            <a:ext cx="258445" cy="481965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6535" y="3902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打印字符串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1551940" y="2080260"/>
            <a:ext cx="4284980" cy="931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40" y="3651250"/>
            <a:ext cx="1371600" cy="692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0925" y="16687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        MOV DX,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 OFFSET</a:t>
            </a:r>
            <a:r>
              <a:rPr lang="en-US" altLang="zh-CN">
                <a:sym typeface="+mn-ea"/>
              </a:rPr>
              <a:t> MESS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92250" y="4404995"/>
            <a:ext cx="57658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/>
              <a:t>功能号 </a:t>
            </a:r>
            <a:r>
              <a:rPr lang="en-US" altLang="zh-CN" sz="2000"/>
              <a:t>9</a:t>
            </a:r>
            <a:r>
              <a:rPr lang="zh-CN" altLang="en-US" sz="2000"/>
              <a:t>：在使用 </a:t>
            </a:r>
            <a:r>
              <a:rPr lang="en-US" altLang="zh-CN" sz="2000"/>
              <a:t>INT 21h </a:t>
            </a:r>
            <a:r>
              <a:rPr lang="zh-CN" altLang="en-US" sz="2000"/>
              <a:t>来打印字符串时，</a:t>
            </a:r>
            <a:r>
              <a:rPr lang="en-US" altLang="zh-CN" sz="2000"/>
              <a:t>DOS </a:t>
            </a:r>
            <a:r>
              <a:rPr lang="zh-CN" altLang="en-US" sz="2000"/>
              <a:t>规定：字符串地址必须存储在 </a:t>
            </a:r>
            <a:r>
              <a:rPr lang="en-US" altLang="zh-CN" sz="2000"/>
              <a:t>DX </a:t>
            </a:r>
            <a:r>
              <a:rPr lang="zh-CN" altLang="en-US" sz="2000"/>
              <a:t>寄存器中。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7486650" cy="46990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基础知识实战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编写完整汇编程序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35125" y="917893"/>
            <a:ext cx="7016750" cy="575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/>
              <a:t>DSEG SEGMENT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MESS DB 'Hello, World!',0DH,0AH,24H</a:t>
            </a:r>
          </a:p>
          <a:p>
            <a:r>
              <a:rPr lang="en-US" altLang="zh-CN" sz="1600" dirty="0"/>
              <a:t>DSEG ENDS</a:t>
            </a:r>
          </a:p>
          <a:p>
            <a:endParaRPr lang="en-US" altLang="zh-CN" sz="1600" dirty="0"/>
          </a:p>
          <a:p>
            <a:r>
              <a:rPr lang="en-US" altLang="zh-CN" sz="1600" dirty="0"/>
              <a:t>SSEG SEGMENT PARA STACK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DW 256 DUP(?)</a:t>
            </a:r>
          </a:p>
          <a:p>
            <a:r>
              <a:rPr lang="en-US" altLang="zh-CN" sz="1600" dirty="0"/>
              <a:t>SSEG ENDS</a:t>
            </a:r>
          </a:p>
          <a:p>
            <a:endParaRPr lang="en-US" altLang="zh-CN" sz="1600" dirty="0"/>
          </a:p>
          <a:p>
            <a:r>
              <a:rPr lang="en-US" altLang="zh-CN" sz="1600" dirty="0"/>
              <a:t>CSEG SEGMENT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ASSUME CS:CSEG, DS:DSEG</a:t>
            </a:r>
            <a:r>
              <a:rPr lang="zh-CN" altLang="en-US" sz="1600" dirty="0"/>
              <a:t>；</a:t>
            </a:r>
            <a:r>
              <a:rPr lang="zh-CN" altLang="en-US" sz="1600" dirty="0">
                <a:highlight>
                  <a:srgbClr val="FFFF00"/>
                </a:highlight>
                <a:sym typeface="+mn-ea"/>
              </a:rPr>
              <a:t>假设语句（固定）</a:t>
            </a:r>
            <a:endParaRPr lang="zh-CN" altLang="en-US" sz="1600" dirty="0">
              <a:highlight>
                <a:srgbClr val="FFFF00"/>
              </a:highlight>
            </a:endParaRPr>
          </a:p>
          <a:p>
            <a:endParaRPr lang="en-US" altLang="zh-CN" sz="1600" dirty="0"/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BEGIN:                           </a:t>
            </a:r>
            <a:r>
              <a:rPr lang="en-US" altLang="zh-CN" sz="1600" dirty="0">
                <a:sym typeface="+mn-ea"/>
              </a:rPr>
              <a:t>;</a:t>
            </a:r>
            <a:r>
              <a:rPr lang="en-US" altLang="zh-CN" sz="1600" dirty="0">
                <a:highlight>
                  <a:srgbClr val="FFFF00"/>
                </a:highlight>
                <a:sym typeface="+mn-ea"/>
              </a:rPr>
              <a:t>BEGIN</a:t>
            </a:r>
            <a:r>
              <a:rPr lang="zh-CN" altLang="en-US" sz="1600" dirty="0">
                <a:highlight>
                  <a:srgbClr val="FFFF00"/>
                </a:highlight>
                <a:sym typeface="+mn-ea"/>
              </a:rPr>
              <a:t>是程序入口</a:t>
            </a:r>
            <a:r>
              <a:rPr lang="en-US" altLang="zh-CN" sz="1600" dirty="0"/>
              <a:t>	</a:t>
            </a:r>
          </a:p>
          <a:p>
            <a:pPr marL="457200" lvl="1" indent="457200"/>
            <a:r>
              <a:rPr lang="en-US" altLang="zh-CN" sz="1600" dirty="0"/>
              <a:t>MOV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AX,DSEG          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MOV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DS,AX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MOV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DX,OFFSET MESS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MOV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AH,9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INT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21H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MOV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AH,4CH</a:t>
            </a:r>
          </a:p>
          <a:p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 INT </a:t>
            </a:r>
            <a:r>
              <a:rPr lang="en-US" altLang="en-US" sz="1600" dirty="0"/>
              <a:t> </a:t>
            </a:r>
            <a:r>
              <a:rPr lang="en-US" altLang="zh-CN" sz="1600" dirty="0"/>
              <a:t> </a:t>
            </a:r>
            <a:r>
              <a:rPr lang="en-US" altLang="en-US" sz="1600" dirty="0"/>
              <a:t> </a:t>
            </a:r>
            <a:r>
              <a:rPr lang="en-US" altLang="zh-CN" sz="1600" dirty="0"/>
              <a:t>21H</a:t>
            </a:r>
          </a:p>
          <a:p>
            <a:r>
              <a:rPr lang="en-US" altLang="zh-CN" sz="1600" dirty="0"/>
              <a:t>CSEG ENDS</a:t>
            </a:r>
          </a:p>
          <a:p>
            <a:r>
              <a:rPr lang="en-US" altLang="zh-CN" sz="1600" dirty="0"/>
              <a:t>END BEGIN                                        </a:t>
            </a:r>
            <a:r>
              <a:rPr lang="en-US" altLang="zh-CN" sz="1600" dirty="0">
                <a:highlight>
                  <a:srgbClr val="FFFF00"/>
                </a:highlight>
              </a:rPr>
              <a:t>;</a:t>
            </a:r>
            <a:r>
              <a:rPr lang="zh-CN" altLang="en-US" sz="1600" dirty="0">
                <a:highlight>
                  <a:srgbClr val="FFFF00"/>
                </a:highlight>
              </a:rPr>
              <a:t>程序结束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376680" y="1156970"/>
            <a:ext cx="258445" cy="481965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6525" y="1116965"/>
            <a:ext cx="13855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800" b="1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Open Sans"/>
                <a:sym typeface="+mn-ea"/>
              </a:rPr>
              <a:t>数据段</a:t>
            </a:r>
            <a:endParaRPr lang="zh-CN" altLang="en-US" sz="2800" b="1">
              <a:solidFill>
                <a:srgbClr val="333333"/>
              </a:solidFill>
              <a:highlight>
                <a:srgbClr val="FFFF00"/>
              </a:highlight>
              <a:latin typeface="Open Sans"/>
              <a:ea typeface="Open Sans"/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376680" y="2226945"/>
            <a:ext cx="258445" cy="481965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1315720" y="3296920"/>
            <a:ext cx="258445" cy="3034665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530" y="196596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宋体" panose="02010600030101010101" pitchFamily="2" charset="-122"/>
                <a:sym typeface="+mn-ea"/>
              </a:rPr>
              <a:t>堆栈段</a:t>
            </a:r>
          </a:p>
          <a:p>
            <a:r>
              <a:rPr lang="zh-CN" altLang="en-US" sz="2000" b="1" dirty="0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宋体" panose="02010600030101010101" pitchFamily="2" charset="-122"/>
                <a:sym typeface="+mn-ea"/>
              </a:rPr>
              <a:t>（可省略）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530" y="455295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lnSpc>
                <a:spcPct val="100000"/>
              </a:lnSpc>
              <a:spcAft>
                <a:spcPct val="60000"/>
              </a:spcAft>
            </a:pPr>
            <a:r>
              <a:rPr lang="zh-CN" altLang="en-US" sz="2800" b="1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宋体" panose="02010600030101010101" pitchFamily="2" charset="-122"/>
                <a:sym typeface="+mn-ea"/>
              </a:rPr>
              <a:t>程序段</a:t>
            </a:r>
          </a:p>
        </p:txBody>
      </p:sp>
      <p:sp>
        <p:nvSpPr>
          <p:cNvPr id="11" name="右大括号 10"/>
          <p:cNvSpPr/>
          <p:nvPr/>
        </p:nvSpPr>
        <p:spPr>
          <a:xfrm>
            <a:off x="4310380" y="5787390"/>
            <a:ext cx="260985" cy="290195"/>
          </a:xfrm>
          <a:prstGeom prst="righ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71365" y="5709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结束语句（固定）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93355" y="2138680"/>
            <a:ext cx="4064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/>
              <a:t>我们成功搭建了完整的汇编框架！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练习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" y="2072640"/>
            <a:ext cx="10160635" cy="20008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015" y="1252220"/>
            <a:ext cx="8514080" cy="2515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290" y="4495165"/>
            <a:ext cx="5800090" cy="1607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1015" y="3901440"/>
            <a:ext cx="851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为什么用</a:t>
            </a:r>
            <a:r>
              <a:rPr lang="en-US" altLang="zh-CN" sz="2400" b="1">
                <a:solidFill>
                  <a:srgbClr val="FF0000"/>
                </a:solidFill>
              </a:rPr>
              <a:t>DW? </a:t>
            </a:r>
            <a:r>
              <a:rPr lang="zh-CN" altLang="en-US" sz="2400" b="1">
                <a:solidFill>
                  <a:schemeClr val="tx1"/>
                </a:solidFill>
              </a:rPr>
              <a:t>十六进制里的每个数字都对应</a:t>
            </a:r>
            <a:r>
              <a:rPr lang="en-US" altLang="zh-CN" sz="2400" b="1">
                <a:solidFill>
                  <a:schemeClr val="tx1"/>
                </a:solidFill>
              </a:rPr>
              <a:t>4</a:t>
            </a:r>
            <a:r>
              <a:rPr lang="zh-CN" altLang="en-US" sz="2400" b="1">
                <a:solidFill>
                  <a:schemeClr val="tx1"/>
                </a:solidFill>
              </a:rPr>
              <a:t>个</a:t>
            </a:r>
            <a:r>
              <a:rPr lang="en-US" altLang="zh-CN" sz="2400" b="1">
                <a:solidFill>
                  <a:schemeClr val="tx1"/>
                </a:solidFill>
              </a:rPr>
              <a:t>bit</a:t>
            </a:r>
            <a:r>
              <a:rPr lang="zh-CN" altLang="en-US" sz="2400" b="1">
                <a:solidFill>
                  <a:schemeClr val="tx1"/>
                </a:solidFill>
              </a:rPr>
              <a:t>，即</a:t>
            </a:r>
            <a:r>
              <a:rPr lang="en-US" altLang="zh-CN" sz="2400" b="1">
                <a:solidFill>
                  <a:schemeClr val="tx1"/>
                </a:solidFill>
              </a:rPr>
              <a:t>4</a:t>
            </a:r>
            <a:r>
              <a:rPr lang="zh-CN" altLang="en-US" sz="2400" b="1">
                <a:solidFill>
                  <a:schemeClr val="tx1"/>
                </a:solidFill>
              </a:rPr>
              <a:t>位！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目的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590123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33345" y="2237740"/>
            <a:ext cx="73399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sym typeface="+mn-ea"/>
              </a:rPr>
              <a:t>快速归纳总结，实际应用做题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705" y="960120"/>
            <a:ext cx="6306185" cy="5821045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3476625" y="2331085"/>
            <a:ext cx="228600" cy="420370"/>
          </a:xfrm>
          <a:prstGeom prst="leftBrac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24915" y="23310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固定开头，加载数据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0409"/>
          <p:cNvPicPr>
            <a:picLocks noChangeAspect="1"/>
          </p:cNvPicPr>
          <p:nvPr/>
        </p:nvPicPr>
        <p:blipFill>
          <a:blip r:embed="rId3">
            <a:lum bright="82000" contrast="-100000"/>
          </a:blip>
          <a:srcRect l="48941" t="359"/>
          <a:stretch>
            <a:fillRect/>
          </a:stretch>
        </p:blipFill>
        <p:spPr>
          <a:xfrm>
            <a:off x="4445" y="5715"/>
            <a:ext cx="3519805" cy="6868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52914" y="-35246"/>
            <a:ext cx="7939086" cy="6892294"/>
            <a:chOff x="4252914" y="-35246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4" cstate="email"/>
              <a:srcRect/>
              <a:tile tx="127000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1628488" y="2426303"/>
            <a:ext cx="7010399" cy="1853000"/>
            <a:chOff x="-58746" y="3273472"/>
            <a:chExt cx="12140523" cy="177261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73472"/>
              <a:ext cx="6127972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椭圆 32"/>
          <p:cNvSpPr/>
          <p:nvPr/>
        </p:nvSpPr>
        <p:spPr>
          <a:xfrm>
            <a:off x="3997960" y="2880995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4734" y="2105561"/>
            <a:ext cx="3100127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02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075" y="3383280"/>
            <a:ext cx="2209800" cy="45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 TWO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48655" y="2921000"/>
            <a:ext cx="60064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例题讲解</a:t>
            </a:r>
          </a:p>
        </p:txBody>
      </p:sp>
      <p:pic>
        <p:nvPicPr>
          <p:cNvPr id="14" name="图片 13" descr="图片包含 瓶子, 标志, 不同, 桌子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20" y="2911855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495" y="1019175"/>
            <a:ext cx="5586730" cy="129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85" y="2647950"/>
            <a:ext cx="8783320" cy="20250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93495" y="4672965"/>
            <a:ext cx="78041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正数的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原码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反码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补码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都相等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负数的原码需要加符号位</a:t>
            </a:r>
            <a:r>
              <a:rPr lang="en-US" altLang="zh-CN" sz="2400">
                <a:solidFill>
                  <a:srgbClr val="FF0000"/>
                </a:solidFill>
              </a:rPr>
              <a:t>  </a:t>
            </a:r>
            <a:r>
              <a:rPr lang="zh-CN" altLang="en-US" sz="2400">
                <a:solidFill>
                  <a:srgbClr val="FF0000"/>
                </a:solidFill>
              </a:rPr>
              <a:t>反码取反</a:t>
            </a:r>
            <a:r>
              <a:rPr lang="en-US" altLang="zh-CN" sz="2400">
                <a:solidFill>
                  <a:srgbClr val="FF0000"/>
                </a:solidFill>
              </a:rPr>
              <a:t>  </a:t>
            </a:r>
            <a:r>
              <a:rPr lang="zh-CN" altLang="en-US" sz="2400">
                <a:solidFill>
                  <a:srgbClr val="FF0000"/>
                </a:solidFill>
              </a:rPr>
              <a:t>补码是反码</a:t>
            </a:r>
            <a:r>
              <a:rPr lang="en-US" altLang="zh-CN" sz="2400">
                <a:solidFill>
                  <a:srgbClr val="FF0000"/>
                </a:solidFill>
              </a:rPr>
              <a:t>+1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负数的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原码转补码：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取反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；</a:t>
            </a:r>
            <a:r>
              <a:rPr lang="zh-CN" altLang="en-US" sz="2400">
                <a:solidFill>
                  <a:srgbClr val="FF0000"/>
                </a:solidFill>
              </a:rPr>
              <a:t>补码转原码也是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取反</a:t>
            </a:r>
            <a:r>
              <a:rPr lang="en-US" altLang="zh-CN" sz="2400" b="1">
                <a:solidFill>
                  <a:srgbClr val="FF0000"/>
                </a:solidFill>
              </a:rPr>
              <a:t>+1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825" y="2667000"/>
            <a:ext cx="6610350" cy="152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495" y="1019175"/>
            <a:ext cx="5586730" cy="1296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" y="2272665"/>
            <a:ext cx="6347460" cy="1451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120" y="2183130"/>
            <a:ext cx="3432175" cy="1541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55" y="4056380"/>
            <a:ext cx="6210300" cy="1403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5380" y="4096385"/>
            <a:ext cx="3143250" cy="1409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65" y="3650615"/>
            <a:ext cx="6930390" cy="934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010" y="1115695"/>
            <a:ext cx="5691505" cy="1112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935" y="2400300"/>
            <a:ext cx="7258050" cy="1028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010" y="4843780"/>
            <a:ext cx="7467600" cy="971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1210310"/>
            <a:ext cx="4584065" cy="1198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3429000"/>
            <a:ext cx="10903585" cy="900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3765" y="4674235"/>
            <a:ext cx="4916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A B C </a:t>
            </a:r>
            <a:r>
              <a:rPr lang="zh-CN" altLang="en-US" sz="2400"/>
              <a:t>都是十进制，</a:t>
            </a:r>
            <a:r>
              <a:rPr lang="en-US" altLang="zh-CN" sz="2400"/>
              <a:t>D</a:t>
            </a:r>
            <a:r>
              <a:rPr lang="zh-CN" altLang="en-US" sz="2400"/>
              <a:t>是二进制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980" y="1014730"/>
            <a:ext cx="7726045" cy="1198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575" y="2256155"/>
            <a:ext cx="7727950" cy="1828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170" y="4238625"/>
            <a:ext cx="7035800" cy="120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170" y="5546725"/>
            <a:ext cx="8582660" cy="3657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" y="2543810"/>
            <a:ext cx="5314950" cy="157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" y="1108710"/>
            <a:ext cx="5090160" cy="143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0" y="4118610"/>
            <a:ext cx="7200900" cy="1885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70675" y="194119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</a:rPr>
              <a:t>快解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en-US" altLang="zh-CN">
                <a:solidFill>
                  <a:srgbClr val="FF0000"/>
                </a:solidFill>
              </a:rPr>
              <a:t>C D</a:t>
            </a:r>
            <a:r>
              <a:rPr lang="zh-CN" altLang="en-US">
                <a:solidFill>
                  <a:srgbClr val="FF0000"/>
                </a:solidFill>
              </a:rPr>
              <a:t>都是用的</a:t>
            </a:r>
            <a:r>
              <a:rPr lang="en-US" altLang="zh-CN">
                <a:solidFill>
                  <a:srgbClr val="FF0000"/>
                </a:solidFill>
              </a:rPr>
              <a:t>SS</a:t>
            </a:r>
            <a:r>
              <a:rPr lang="zh-CN" altLang="en-US">
                <a:solidFill>
                  <a:srgbClr val="FF0000"/>
                </a:solidFill>
              </a:rPr>
              <a:t>堆栈段寄存器，因为很明显</a:t>
            </a:r>
            <a:r>
              <a:rPr lang="en-US" altLang="zh-CN">
                <a:solidFill>
                  <a:srgbClr val="FF0000"/>
                </a:solidFill>
              </a:rPr>
              <a:t>POP PUSH</a:t>
            </a:r>
            <a:r>
              <a:rPr lang="zh-CN" altLang="en-US">
                <a:solidFill>
                  <a:srgbClr val="FF0000"/>
                </a:solidFill>
              </a:rPr>
              <a:t>都是堆栈操作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B</a:t>
            </a:r>
            <a:r>
              <a:rPr lang="zh-CN" altLang="en-US">
                <a:solidFill>
                  <a:srgbClr val="FF0000"/>
                </a:solidFill>
              </a:rPr>
              <a:t>选项的</a:t>
            </a:r>
            <a:r>
              <a:rPr lang="en-US" altLang="zh-CN">
                <a:solidFill>
                  <a:srgbClr val="FF0000"/>
                </a:solidFill>
              </a:rPr>
              <a:t>BP</a:t>
            </a:r>
            <a:r>
              <a:rPr lang="zh-CN" altLang="en-US">
                <a:solidFill>
                  <a:srgbClr val="FF0000"/>
                </a:solidFill>
              </a:rPr>
              <a:t>和栈有关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故选</a:t>
            </a:r>
            <a:r>
              <a:rPr lang="en-US" altLang="zh-CN">
                <a:solidFill>
                  <a:srgbClr val="FF0000"/>
                </a:solidFill>
              </a:rPr>
              <a:t>A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60" y="840740"/>
            <a:ext cx="4159250" cy="1337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" y="2225040"/>
            <a:ext cx="9123045" cy="4427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32755" y="13792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B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是把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BX+2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处的值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给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AX</a:t>
            </a:r>
          </a:p>
          <a:p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D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是把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BX+2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这个地址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给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 AX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例题讲解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95" y="1162685"/>
            <a:ext cx="6768465" cy="911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15" y="2139315"/>
            <a:ext cx="4690745" cy="1406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15" y="3731260"/>
            <a:ext cx="4760595" cy="1173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1960" y="31419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考点：</a:t>
            </a:r>
            <a:r>
              <a:rPr lang="en-US" altLang="zh-CN" sz="2400" b="1">
                <a:solidFill>
                  <a:srgbClr val="FF0000"/>
                </a:solidFill>
              </a:rPr>
              <a:t>IDIV</a:t>
            </a:r>
            <a:r>
              <a:rPr lang="zh-CN" altLang="en-US" sz="2400" b="1">
                <a:solidFill>
                  <a:srgbClr val="FF0000"/>
                </a:solidFill>
              </a:rPr>
              <a:t>的用法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学会翻书！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H="1">
            <a:off x="-22809" y="2390665"/>
            <a:ext cx="12242406" cy="4467335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blipFill dpi="0" rotWithShape="0"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16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tile tx="-6350" ty="-31115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H="1">
            <a:off x="-49968" y="2346937"/>
            <a:ext cx="12242406" cy="4511063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217268" y="501225"/>
            <a:ext cx="3757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accent1">
                    <a:alpha val="10000"/>
                  </a:schemeClr>
                </a:solidFill>
              </a:rPr>
              <a:t>CONTENT</a:t>
            </a:r>
            <a:endParaRPr lang="zh-CN" altLang="en-US" sz="5400" b="1" dirty="0">
              <a:solidFill>
                <a:schemeClr val="accent1">
                  <a:alpha val="10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 flipV="1">
            <a:off x="-74938" y="2362199"/>
            <a:ext cx="12341876" cy="1569939"/>
            <a:chOff x="-58746" y="3291695"/>
            <a:chExt cx="12140523" cy="171065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5"/>
              <a:ext cx="6096000" cy="1710655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5"/>
              <a:ext cx="6127973" cy="1710655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50591" y="873990"/>
            <a:ext cx="169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1"/>
                </a:solidFill>
              </a:rPr>
              <a:t>目录</a:t>
            </a: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2776822" y="4145222"/>
            <a:ext cx="94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01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1839595" y="4853305"/>
            <a:ext cx="2679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333425" y="4853108"/>
            <a:ext cx="16352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例题讲解</a:t>
            </a:r>
          </a:p>
        </p:txBody>
      </p:sp>
      <p:sp>
        <p:nvSpPr>
          <p:cNvPr id="52" name="文本框 51"/>
          <p:cNvSpPr txBox="1"/>
          <p:nvPr>
            <p:custDataLst>
              <p:tags r:id="rId4"/>
            </p:custDataLst>
          </p:nvPr>
        </p:nvSpPr>
        <p:spPr>
          <a:xfrm>
            <a:off x="5642914" y="4145222"/>
            <a:ext cx="94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02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8338600" y="4853108"/>
            <a:ext cx="161391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考试攻略</a:t>
            </a:r>
          </a:p>
        </p:txBody>
      </p:sp>
      <p:sp>
        <p:nvSpPr>
          <p:cNvPr id="53" name="文本框 52"/>
          <p:cNvSpPr txBox="1"/>
          <p:nvPr>
            <p:custDataLst>
              <p:tags r:id="rId6"/>
            </p:custDataLst>
          </p:nvPr>
        </p:nvSpPr>
        <p:spPr>
          <a:xfrm>
            <a:off x="8649890" y="4145222"/>
            <a:ext cx="94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03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64" name="直接连接符 63"/>
          <p:cNvCxnSpPr/>
          <p:nvPr>
            <p:custDataLst>
              <p:tags r:id="rId7"/>
            </p:custDataLst>
          </p:nvPr>
        </p:nvCxnSpPr>
        <p:spPr>
          <a:xfrm>
            <a:off x="2962124" y="5797318"/>
            <a:ext cx="576000" cy="0"/>
          </a:xfrm>
          <a:prstGeom prst="line">
            <a:avLst/>
          </a:prstGeom>
          <a:ln>
            <a:gradFill>
              <a:gsLst>
                <a:gs pos="2655">
                  <a:srgbClr val="EEEEEE">
                    <a:alpha val="0"/>
                  </a:srgbClr>
                </a:gs>
                <a:gs pos="99115">
                  <a:srgbClr val="EEEEEE">
                    <a:alpha val="0"/>
                  </a:srgbClr>
                </a:gs>
                <a:gs pos="51000">
                  <a:srgbClr val="EEEEEE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8"/>
            </p:custDataLst>
          </p:nvPr>
        </p:nvCxnSpPr>
        <p:spPr>
          <a:xfrm>
            <a:off x="5825016" y="5797318"/>
            <a:ext cx="576000" cy="0"/>
          </a:xfrm>
          <a:prstGeom prst="line">
            <a:avLst/>
          </a:prstGeom>
          <a:ln>
            <a:gradFill>
              <a:gsLst>
                <a:gs pos="2655">
                  <a:srgbClr val="EEEEEE">
                    <a:alpha val="0"/>
                  </a:srgbClr>
                </a:gs>
                <a:gs pos="99115">
                  <a:srgbClr val="EEEEEE">
                    <a:alpha val="0"/>
                  </a:srgbClr>
                </a:gs>
                <a:gs pos="51000">
                  <a:srgbClr val="EEEEEE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9"/>
            </p:custDataLst>
          </p:nvPr>
        </p:nvCxnSpPr>
        <p:spPr>
          <a:xfrm>
            <a:off x="8825068" y="5797318"/>
            <a:ext cx="576000" cy="0"/>
          </a:xfrm>
          <a:prstGeom prst="line">
            <a:avLst/>
          </a:prstGeom>
          <a:ln>
            <a:gradFill>
              <a:gsLst>
                <a:gs pos="2655">
                  <a:srgbClr val="EEEEEE">
                    <a:alpha val="0"/>
                  </a:srgbClr>
                </a:gs>
                <a:gs pos="99115">
                  <a:srgbClr val="EEEEEE">
                    <a:alpha val="0"/>
                  </a:srgbClr>
                </a:gs>
                <a:gs pos="51000">
                  <a:srgbClr val="EEEEEE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5553075" y="2036445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图片包含 瓶子, 标志, 不同, 桌子&#10;&#10;描述已自动生成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35" y="2062941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0409"/>
          <p:cNvPicPr>
            <a:picLocks noChangeAspect="1"/>
          </p:cNvPicPr>
          <p:nvPr/>
        </p:nvPicPr>
        <p:blipFill>
          <a:blip r:embed="rId3">
            <a:lum bright="82000" contrast="-100000"/>
          </a:blip>
          <a:srcRect l="48941" t="359"/>
          <a:stretch>
            <a:fillRect/>
          </a:stretch>
        </p:blipFill>
        <p:spPr>
          <a:xfrm>
            <a:off x="4445" y="5715"/>
            <a:ext cx="3519805" cy="6868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52914" y="-35246"/>
            <a:ext cx="7939086" cy="6892294"/>
            <a:chOff x="4252914" y="-35246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4" cstate="email"/>
              <a:srcRect/>
              <a:tile tx="127000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1628488" y="2426303"/>
            <a:ext cx="7010399" cy="1853000"/>
            <a:chOff x="-58746" y="3273472"/>
            <a:chExt cx="12140523" cy="177261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73472"/>
              <a:ext cx="6127972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椭圆 32"/>
          <p:cNvSpPr/>
          <p:nvPr/>
        </p:nvSpPr>
        <p:spPr>
          <a:xfrm>
            <a:off x="3997960" y="2880995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4734" y="2105561"/>
            <a:ext cx="3100127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03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075" y="3383280"/>
            <a:ext cx="2235835" cy="45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 THREE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48655" y="2921000"/>
            <a:ext cx="55225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考试攻略</a:t>
            </a:r>
          </a:p>
        </p:txBody>
      </p:sp>
      <p:pic>
        <p:nvPicPr>
          <p:cNvPr id="14" name="图片 13" descr="图片包含 瓶子, 标志, 不同, 桌子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20" y="2911384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考试攻略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18285" y="1156970"/>
            <a:ext cx="879157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每年考点类似，考点类似，可根据往年试卷考到的知识点来复习</a:t>
            </a: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最后的代码编写大题每年题型类似，如果复习时间有限，则不需要完全搞懂大题步骤，只需套用往年最后一大题的代码答案和框架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来尝试解决解决本次考试的最后一大题，即使原封原抄上去也能拿分，宁可写满也不空着。</a:t>
            </a: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sym typeface="+mn-ea"/>
              </a:rPr>
              <a:t>如果需要我展示的复习资料，可以来拷贝，也可以加我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qq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我发你</a:t>
            </a:r>
            <a:endParaRPr lang="en-US" altLang="zh-CN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H="1" flipV="1">
            <a:off x="-17214" y="3477"/>
            <a:ext cx="12242406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blipFill dpi="0" rotWithShape="0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16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tile tx="-6350" ty="-31115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H="1" flipV="1">
            <a:off x="7986" y="0"/>
            <a:ext cx="12217204" cy="4910462"/>
          </a:xfrm>
          <a:custGeom>
            <a:avLst/>
            <a:gdLst>
              <a:gd name="connsiteX0" fmla="*/ 12157494 w 12192000"/>
              <a:gd name="connsiteY0" fmla="*/ 1914077 h 5630160"/>
              <a:gd name="connsiteX1" fmla="*/ 6096000 w 12192000"/>
              <a:gd name="connsiteY1" fmla="*/ 1914077 h 5630160"/>
              <a:gd name="connsiteX2" fmla="*/ 6094831 w 12192000"/>
              <a:gd name="connsiteY2" fmla="*/ 1914077 h 5630160"/>
              <a:gd name="connsiteX3" fmla="*/ 33337 w 12192000"/>
              <a:gd name="connsiteY3" fmla="*/ 1914077 h 5630160"/>
              <a:gd name="connsiteX4" fmla="*/ 5591346 w 12192000"/>
              <a:gd name="connsiteY4" fmla="*/ 266313 h 5630160"/>
              <a:gd name="connsiteX5" fmla="*/ 6094831 w 12192000"/>
              <a:gd name="connsiteY5" fmla="*/ 617 h 5630160"/>
              <a:gd name="connsiteX6" fmla="*/ 6094831 w 12192000"/>
              <a:gd name="connsiteY6" fmla="*/ 1 h 5630160"/>
              <a:gd name="connsiteX7" fmla="*/ 6094832 w 12192000"/>
              <a:gd name="connsiteY7" fmla="*/ 0 h 5630160"/>
              <a:gd name="connsiteX8" fmla="*/ 6095416 w 12192000"/>
              <a:gd name="connsiteY8" fmla="*/ 308 h 5630160"/>
              <a:gd name="connsiteX9" fmla="*/ 6095999 w 12192000"/>
              <a:gd name="connsiteY9" fmla="*/ 0 h 5630160"/>
              <a:gd name="connsiteX10" fmla="*/ 6096000 w 12192000"/>
              <a:gd name="connsiteY10" fmla="*/ 1 h 5630160"/>
              <a:gd name="connsiteX11" fmla="*/ 6096000 w 12192000"/>
              <a:gd name="connsiteY11" fmla="*/ 617 h 5630160"/>
              <a:gd name="connsiteX12" fmla="*/ 6599484 w 12192000"/>
              <a:gd name="connsiteY12" fmla="*/ 266313 h 5630160"/>
              <a:gd name="connsiteX13" fmla="*/ 12157494 w 12192000"/>
              <a:gd name="connsiteY13" fmla="*/ 1914077 h 5630160"/>
              <a:gd name="connsiteX14" fmla="*/ 12192000 w 12192000"/>
              <a:gd name="connsiteY14" fmla="*/ 5630160 h 5630160"/>
              <a:gd name="connsiteX15" fmla="*/ 0 w 12192000"/>
              <a:gd name="connsiteY15" fmla="*/ 5630160 h 5630160"/>
              <a:gd name="connsiteX16" fmla="*/ 0 w 12192000"/>
              <a:gd name="connsiteY16" fmla="*/ 4498876 h 5630160"/>
              <a:gd name="connsiteX17" fmla="*/ 0 w 12192000"/>
              <a:gd name="connsiteY17" fmla="*/ 3421631 h 5630160"/>
              <a:gd name="connsiteX18" fmla="*/ 0 w 12192000"/>
              <a:gd name="connsiteY18" fmla="*/ 1914079 h 5630160"/>
              <a:gd name="connsiteX19" fmla="*/ 12190832 w 12192000"/>
              <a:gd name="connsiteY19" fmla="*/ 1914079 h 5630160"/>
              <a:gd name="connsiteX20" fmla="*/ 12190832 w 12192000"/>
              <a:gd name="connsiteY20" fmla="*/ 3421631 h 5630160"/>
              <a:gd name="connsiteX21" fmla="*/ 12192000 w 12192000"/>
              <a:gd name="connsiteY21" fmla="*/ 3421631 h 563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5630160">
                <a:moveTo>
                  <a:pt x="12157494" y="1914077"/>
                </a:moveTo>
                <a:lnTo>
                  <a:pt x="6096000" y="1914077"/>
                </a:lnTo>
                <a:lnTo>
                  <a:pt x="6094831" y="1914077"/>
                </a:lnTo>
                <a:lnTo>
                  <a:pt x="33337" y="1914077"/>
                </a:lnTo>
                <a:cubicBezTo>
                  <a:pt x="1983224" y="1659285"/>
                  <a:pt x="3155367" y="1521549"/>
                  <a:pt x="5591346" y="266313"/>
                </a:cubicBezTo>
                <a:lnTo>
                  <a:pt x="6094831" y="617"/>
                </a:lnTo>
                <a:lnTo>
                  <a:pt x="6094831" y="1"/>
                </a:lnTo>
                <a:lnTo>
                  <a:pt x="6094832" y="0"/>
                </a:lnTo>
                <a:lnTo>
                  <a:pt x="6095416" y="308"/>
                </a:lnTo>
                <a:lnTo>
                  <a:pt x="6095999" y="0"/>
                </a:lnTo>
                <a:lnTo>
                  <a:pt x="6096000" y="1"/>
                </a:lnTo>
                <a:lnTo>
                  <a:pt x="6096000" y="617"/>
                </a:lnTo>
                <a:lnTo>
                  <a:pt x="6599484" y="266313"/>
                </a:lnTo>
                <a:cubicBezTo>
                  <a:pt x="9035464" y="1521549"/>
                  <a:pt x="10207606" y="1659285"/>
                  <a:pt x="12157494" y="1914077"/>
                </a:cubicBezTo>
                <a:close/>
                <a:moveTo>
                  <a:pt x="12192000" y="5630160"/>
                </a:moveTo>
                <a:lnTo>
                  <a:pt x="0" y="5630160"/>
                </a:lnTo>
                <a:lnTo>
                  <a:pt x="0" y="4498876"/>
                </a:lnTo>
                <a:lnTo>
                  <a:pt x="0" y="3421631"/>
                </a:lnTo>
                <a:lnTo>
                  <a:pt x="0" y="1914079"/>
                </a:lnTo>
                <a:lnTo>
                  <a:pt x="12190832" y="1914079"/>
                </a:lnTo>
                <a:lnTo>
                  <a:pt x="12190832" y="3421631"/>
                </a:lnTo>
                <a:lnTo>
                  <a:pt x="12192000" y="342163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83202" y="3220500"/>
            <a:ext cx="12341876" cy="1708938"/>
            <a:chOff x="-58746" y="3291697"/>
            <a:chExt cx="12140523" cy="1710653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7" y="3291697"/>
              <a:ext cx="6096000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91697"/>
              <a:ext cx="6127973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993807" y="1705229"/>
            <a:ext cx="820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感谢您的耐心聆听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302001" y="2541789"/>
            <a:ext cx="558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Thank  You For Your Patience to listen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553075" y="4292877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12" y="5371453"/>
            <a:ext cx="1950177" cy="537838"/>
          </a:xfrm>
          <a:prstGeom prst="rect">
            <a:avLst/>
          </a:prstGeom>
        </p:spPr>
      </p:pic>
      <p:pic>
        <p:nvPicPr>
          <p:cNvPr id="12" name="图片 11" descr="图片包含 瓶子, 标志, 不同, 桌子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35" y="4323200"/>
            <a:ext cx="1024130" cy="1024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37355" y="307530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</a:rPr>
              <a:t>QQ:499096401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0409"/>
          <p:cNvPicPr>
            <a:picLocks noChangeAspect="1"/>
          </p:cNvPicPr>
          <p:nvPr/>
        </p:nvPicPr>
        <p:blipFill>
          <a:blip r:embed="rId3">
            <a:lum bright="82000" contrast="-100000"/>
          </a:blip>
          <a:srcRect l="48941" t="359"/>
          <a:stretch>
            <a:fillRect/>
          </a:stretch>
        </p:blipFill>
        <p:spPr>
          <a:xfrm>
            <a:off x="4445" y="5715"/>
            <a:ext cx="3519805" cy="6868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52914" y="-35246"/>
            <a:ext cx="7939086" cy="6892294"/>
            <a:chOff x="4252914" y="-35246"/>
            <a:chExt cx="7939086" cy="689229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blipFill dpi="0" rotWithShape="1">
              <a:blip r:embed="rId4" cstate="email"/>
              <a:srcRect/>
              <a:tile tx="127000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252914" y="-35246"/>
              <a:ext cx="7939086" cy="6892294"/>
            </a:xfrm>
            <a:custGeom>
              <a:avLst/>
              <a:gdLst>
                <a:gd name="connsiteX0" fmla="*/ 1727580 w 7939086"/>
                <a:gd name="connsiteY0" fmla="*/ 19508 h 6892294"/>
                <a:gd name="connsiteX1" fmla="*/ 1727580 w 7939086"/>
                <a:gd name="connsiteY1" fmla="*/ 3446148 h 6892294"/>
                <a:gd name="connsiteX2" fmla="*/ 1727580 w 7939086"/>
                <a:gd name="connsiteY2" fmla="*/ 3446808 h 6892294"/>
                <a:gd name="connsiteX3" fmla="*/ 1727580 w 7939086"/>
                <a:gd name="connsiteY3" fmla="*/ 6873448 h 6892294"/>
                <a:gd name="connsiteX4" fmla="*/ 240365 w 7939086"/>
                <a:gd name="connsiteY4" fmla="*/ 3731435 h 6892294"/>
                <a:gd name="connsiteX5" fmla="*/ 557 w 7939086"/>
                <a:gd name="connsiteY5" fmla="*/ 3446808 h 6892294"/>
                <a:gd name="connsiteX6" fmla="*/ 1 w 7939086"/>
                <a:gd name="connsiteY6" fmla="*/ 3446808 h 6892294"/>
                <a:gd name="connsiteX7" fmla="*/ 0 w 7939086"/>
                <a:gd name="connsiteY7" fmla="*/ 3446808 h 6892294"/>
                <a:gd name="connsiteX8" fmla="*/ 278 w 7939086"/>
                <a:gd name="connsiteY8" fmla="*/ 3446478 h 6892294"/>
                <a:gd name="connsiteX9" fmla="*/ 0 w 7939086"/>
                <a:gd name="connsiteY9" fmla="*/ 3446148 h 6892294"/>
                <a:gd name="connsiteX10" fmla="*/ 1 w 7939086"/>
                <a:gd name="connsiteY10" fmla="*/ 3446148 h 6892294"/>
                <a:gd name="connsiteX11" fmla="*/ 557 w 7939086"/>
                <a:gd name="connsiteY11" fmla="*/ 3446148 h 6892294"/>
                <a:gd name="connsiteX12" fmla="*/ 240365 w 7939086"/>
                <a:gd name="connsiteY12" fmla="*/ 3161522 h 6892294"/>
                <a:gd name="connsiteX13" fmla="*/ 1727580 w 7939086"/>
                <a:gd name="connsiteY13" fmla="*/ 19508 h 6892294"/>
                <a:gd name="connsiteX14" fmla="*/ 5012490 w 7939086"/>
                <a:gd name="connsiteY14" fmla="*/ 0 h 6892294"/>
                <a:gd name="connsiteX15" fmla="*/ 7939086 w 7939086"/>
                <a:gd name="connsiteY15" fmla="*/ 0 h 6892294"/>
                <a:gd name="connsiteX16" fmla="*/ 7939086 w 7939086"/>
                <a:gd name="connsiteY16" fmla="*/ 6892294 h 6892294"/>
                <a:gd name="connsiteX17" fmla="*/ 5012490 w 7939086"/>
                <a:gd name="connsiteY17" fmla="*/ 6892294 h 6892294"/>
                <a:gd name="connsiteX18" fmla="*/ 5012490 w 7939086"/>
                <a:gd name="connsiteY18" fmla="*/ 6892294 h 6892294"/>
                <a:gd name="connsiteX19" fmla="*/ 4060530 w 7939086"/>
                <a:gd name="connsiteY19" fmla="*/ 6892294 h 6892294"/>
                <a:gd name="connsiteX20" fmla="*/ 3088246 w 7939086"/>
                <a:gd name="connsiteY20" fmla="*/ 6892294 h 6892294"/>
                <a:gd name="connsiteX21" fmla="*/ 1727582 w 7939086"/>
                <a:gd name="connsiteY21" fmla="*/ 6892294 h 6892294"/>
                <a:gd name="connsiteX22" fmla="*/ 1727582 w 7939086"/>
                <a:gd name="connsiteY22" fmla="*/ 662 h 6892294"/>
                <a:gd name="connsiteX23" fmla="*/ 3088246 w 7939086"/>
                <a:gd name="connsiteY23" fmla="*/ 662 h 6892294"/>
                <a:gd name="connsiteX24" fmla="*/ 3088246 w 7939086"/>
                <a:gd name="connsiteY24" fmla="*/ 2 h 6892294"/>
                <a:gd name="connsiteX25" fmla="*/ 5012490 w 7939086"/>
                <a:gd name="connsiteY25" fmla="*/ 2 h 689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39086" h="6892294">
                  <a:moveTo>
                    <a:pt x="1727580" y="19508"/>
                  </a:moveTo>
                  <a:lnTo>
                    <a:pt x="1727580" y="3446148"/>
                  </a:lnTo>
                  <a:lnTo>
                    <a:pt x="1727580" y="3446808"/>
                  </a:lnTo>
                  <a:lnTo>
                    <a:pt x="1727580" y="6873448"/>
                  </a:lnTo>
                  <a:cubicBezTo>
                    <a:pt x="1497613" y="5771152"/>
                    <a:pt x="1373298" y="5108525"/>
                    <a:pt x="240365" y="3731435"/>
                  </a:cubicBezTo>
                  <a:lnTo>
                    <a:pt x="557" y="3446808"/>
                  </a:lnTo>
                  <a:lnTo>
                    <a:pt x="1" y="3446808"/>
                  </a:lnTo>
                  <a:lnTo>
                    <a:pt x="0" y="3446808"/>
                  </a:lnTo>
                  <a:lnTo>
                    <a:pt x="278" y="3446478"/>
                  </a:lnTo>
                  <a:lnTo>
                    <a:pt x="0" y="3446148"/>
                  </a:lnTo>
                  <a:lnTo>
                    <a:pt x="1" y="3446148"/>
                  </a:lnTo>
                  <a:lnTo>
                    <a:pt x="557" y="3446148"/>
                  </a:lnTo>
                  <a:lnTo>
                    <a:pt x="240365" y="3161522"/>
                  </a:lnTo>
                  <a:cubicBezTo>
                    <a:pt x="1373298" y="1784432"/>
                    <a:pt x="1497613" y="1121805"/>
                    <a:pt x="1727580" y="19508"/>
                  </a:cubicBezTo>
                  <a:close/>
                  <a:moveTo>
                    <a:pt x="5012490" y="0"/>
                  </a:moveTo>
                  <a:lnTo>
                    <a:pt x="7939086" y="0"/>
                  </a:lnTo>
                  <a:lnTo>
                    <a:pt x="7939086" y="6892294"/>
                  </a:lnTo>
                  <a:lnTo>
                    <a:pt x="5012490" y="6892294"/>
                  </a:lnTo>
                  <a:lnTo>
                    <a:pt x="5012490" y="6892294"/>
                  </a:lnTo>
                  <a:lnTo>
                    <a:pt x="4060530" y="6892294"/>
                  </a:lnTo>
                  <a:lnTo>
                    <a:pt x="3088246" y="6892294"/>
                  </a:lnTo>
                  <a:lnTo>
                    <a:pt x="1727582" y="6892294"/>
                  </a:lnTo>
                  <a:lnTo>
                    <a:pt x="1727582" y="662"/>
                  </a:lnTo>
                  <a:lnTo>
                    <a:pt x="3088246" y="662"/>
                  </a:lnTo>
                  <a:lnTo>
                    <a:pt x="3088246" y="2"/>
                  </a:lnTo>
                  <a:lnTo>
                    <a:pt x="5012490" y="2"/>
                  </a:ln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400000">
            <a:off x="1628488" y="2426303"/>
            <a:ext cx="7010399" cy="1853000"/>
            <a:chOff x="-58746" y="3273472"/>
            <a:chExt cx="12140523" cy="1772615"/>
          </a:xfrm>
        </p:grpSpPr>
        <p:sp>
          <p:nvSpPr>
            <p:cNvPr id="18" name="任意多边形: 形状 17"/>
            <p:cNvSpPr/>
            <p:nvPr/>
          </p:nvSpPr>
          <p:spPr>
            <a:xfrm>
              <a:off x="5985776" y="3335434"/>
              <a:ext cx="6096001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 flipH="1">
              <a:off x="-58746" y="3273472"/>
              <a:ext cx="6127972" cy="1710653"/>
            </a:xfrm>
            <a:custGeom>
              <a:avLst/>
              <a:gdLst>
                <a:gd name="connsiteX0" fmla="*/ 6061299 w 6061299"/>
                <a:gd name="connsiteY0" fmla="*/ 0 h 1710653"/>
                <a:gd name="connsiteX1" fmla="*/ 5973955 w 6061299"/>
                <a:gd name="connsiteY1" fmla="*/ 71619 h 1710653"/>
                <a:gd name="connsiteX2" fmla="*/ 5303807 w 6061299"/>
                <a:gd name="connsiteY2" fmla="*/ 1002731 h 1710653"/>
                <a:gd name="connsiteX3" fmla="*/ 0 w 6061299"/>
                <a:gd name="connsiteY3" fmla="*/ 1710653 h 1710653"/>
                <a:gd name="connsiteX4" fmla="*/ 216698 w 6061299"/>
                <a:gd name="connsiteY4" fmla="*/ 1594237 h 1710653"/>
                <a:gd name="connsiteX5" fmla="*/ 504653 w 6061299"/>
                <a:gd name="connsiteY5" fmla="*/ 1459615 h 1710653"/>
                <a:gd name="connsiteX6" fmla="*/ 5363924 w 6061299"/>
                <a:gd name="connsiteY6" fmla="*/ 81761 h 17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99" h="1710653">
                  <a:moveTo>
                    <a:pt x="6061299" y="0"/>
                  </a:moveTo>
                  <a:lnTo>
                    <a:pt x="5973955" y="71619"/>
                  </a:lnTo>
                  <a:cubicBezTo>
                    <a:pt x="5561030" y="412317"/>
                    <a:pt x="5508238" y="495233"/>
                    <a:pt x="5303807" y="1002731"/>
                  </a:cubicBezTo>
                  <a:cubicBezTo>
                    <a:pt x="2794000" y="910901"/>
                    <a:pt x="1748886" y="1172395"/>
                    <a:pt x="0" y="1710653"/>
                  </a:cubicBezTo>
                  <a:lnTo>
                    <a:pt x="216698" y="1594237"/>
                  </a:lnTo>
                  <a:lnTo>
                    <a:pt x="504653" y="1459615"/>
                  </a:lnTo>
                  <a:cubicBezTo>
                    <a:pt x="2636135" y="486589"/>
                    <a:pt x="3799992" y="271538"/>
                    <a:pt x="5363924" y="81761"/>
                  </a:cubicBezTo>
                  <a:close/>
                </a:path>
              </a:pathLst>
            </a:custGeom>
            <a:gradFill>
              <a:gsLst>
                <a:gs pos="33000">
                  <a:schemeClr val="bg1"/>
                </a:gs>
                <a:gs pos="51000">
                  <a:srgbClr val="E6E6E7"/>
                </a:gs>
                <a:gs pos="44000">
                  <a:schemeClr val="bg1">
                    <a:lumMod val="95000"/>
                  </a:schemeClr>
                </a:gs>
                <a:gs pos="30000">
                  <a:srgbClr val="E7E7E8"/>
                </a:gs>
                <a:gs pos="26000">
                  <a:schemeClr val="bg1"/>
                </a:gs>
                <a:gs pos="72000">
                  <a:schemeClr val="bg1"/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>
              <a:outerShdw blurRad="228600" dist="1397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椭圆 32"/>
          <p:cNvSpPr/>
          <p:nvPr/>
        </p:nvSpPr>
        <p:spPr>
          <a:xfrm>
            <a:off x="3997960" y="2880995"/>
            <a:ext cx="1085850" cy="108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4734" y="2105561"/>
            <a:ext cx="31001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accent1"/>
                </a:solidFill>
              </a:rPr>
              <a:t>01</a:t>
            </a:r>
            <a:endParaRPr lang="zh-CN" altLang="en-US" sz="166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321" y="3383558"/>
            <a:ext cx="2035486" cy="44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400" dirty="0">
                <a:solidFill>
                  <a:schemeClr val="accent1"/>
                </a:solidFill>
              </a:rPr>
              <a:t>PART ONE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48421" y="2921169"/>
            <a:ext cx="413852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</a:t>
            </a:r>
          </a:p>
        </p:txBody>
      </p:sp>
      <p:pic>
        <p:nvPicPr>
          <p:cNvPr id="14" name="图片 13" descr="图片包含 瓶子, 标志, 不同, 桌子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20" y="2910967"/>
            <a:ext cx="1024130" cy="1024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064000" y="83820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首先介绍基本的指令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65" y="1360170"/>
            <a:ext cx="7359650" cy="1758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95" y="3054350"/>
            <a:ext cx="6776720" cy="2753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31330" y="2820035"/>
            <a:ext cx="6177915" cy="1397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对于</a:t>
            </a:r>
            <a:r>
              <a:rPr lang="en-US" altLang="zh-CN" sz="2000" b="1" dirty="0">
                <a:solidFill>
                  <a:schemeClr val="accent1"/>
                </a:solidFill>
                <a:highlight>
                  <a:srgbClr val="FFFF00"/>
                </a:highlight>
                <a:sym typeface="+mn-ea"/>
              </a:rPr>
              <a:t>MOV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，就是右边的值给左边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即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BX 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给入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AX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MOV AX, 5  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则是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把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5 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放入</a:t>
            </a:r>
            <a:r>
              <a:rPr lang="en-US" altLang="zh-CN" sz="2000" b="1" dirty="0">
                <a:solidFill>
                  <a:schemeClr val="accent1"/>
                </a:solidFill>
                <a:sym typeface="+mn-ea"/>
              </a:rPr>
              <a:t> AX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寄存器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220" y="1320800"/>
            <a:ext cx="6824980" cy="3926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355" y="1247140"/>
            <a:ext cx="7627620" cy="39598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266440" y="1444625"/>
            <a:ext cx="62261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zh-CN" sz="2800"/>
              <a:t>INC AX;  AX++</a:t>
            </a:r>
          </a:p>
          <a:p>
            <a:pPr lvl="3">
              <a:lnSpc>
                <a:spcPct val="150000"/>
              </a:lnSpc>
            </a:pPr>
            <a:r>
              <a:rPr lang="en-US" altLang="zh-CN" sz="2800"/>
              <a:t>DEC AX;  AX--</a:t>
            </a:r>
          </a:p>
          <a:p>
            <a:pPr lvl="3">
              <a:lnSpc>
                <a:spcPct val="150000"/>
              </a:lnSpc>
            </a:pPr>
            <a:r>
              <a:rPr lang="en-US" altLang="zh-CN" sz="2800"/>
              <a:t>AX ;</a:t>
            </a:r>
            <a:r>
              <a:rPr lang="zh-CN" altLang="en-US" sz="2800"/>
              <a:t>取负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highlight>
                  <a:srgbClr val="FFFF00"/>
                </a:highlight>
              </a:rPr>
              <a:t>重点：程序终止指令：</a:t>
            </a:r>
            <a:r>
              <a:rPr lang="en-US" altLang="zh-CN" sz="2800" b="1">
                <a:highlight>
                  <a:srgbClr val="FFFF00"/>
                </a:highlight>
              </a:rPr>
              <a:t>(</a:t>
            </a:r>
            <a:r>
              <a:rPr lang="zh-CN" altLang="en-US" sz="2800" b="1">
                <a:highlight>
                  <a:srgbClr val="FFFF00"/>
                </a:highlight>
              </a:rPr>
              <a:t>记住即可）</a:t>
            </a:r>
          </a:p>
          <a:p>
            <a:pPr lvl="3">
              <a:lnSpc>
                <a:spcPct val="150000"/>
              </a:lnSpc>
            </a:pPr>
            <a:r>
              <a:rPr lang="en-US" altLang="zh-CN" sz="2800" b="1"/>
              <a:t>MOV AH,4CH</a:t>
            </a:r>
          </a:p>
          <a:p>
            <a:pPr lvl="3">
              <a:lnSpc>
                <a:spcPct val="150000"/>
              </a:lnSpc>
            </a:pPr>
            <a:r>
              <a:rPr lang="en-US" altLang="zh-CN" sz="2800" b="1"/>
              <a:t>INT 21H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97230" y="353060"/>
            <a:ext cx="7486650" cy="46990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基础知识实战</a:t>
            </a:r>
            <a:r>
              <a:rPr lang="en-US" altLang="zh-CN" dirty="0">
                <a:solidFill>
                  <a:schemeClr val="accent1"/>
                </a:solidFill>
              </a:rPr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编写完整汇编程序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351488" y="505012"/>
            <a:ext cx="0" cy="2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74165" y="949960"/>
            <a:ext cx="609600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DSEG SEGMENT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MESS DB 'Hello, World!',0DH,0AH,24H</a:t>
            </a:r>
          </a:p>
          <a:p>
            <a:r>
              <a:rPr lang="en-US" altLang="zh-CN"/>
              <a:t>DSEG ENDS</a:t>
            </a:r>
          </a:p>
          <a:p>
            <a:endParaRPr lang="en-US" altLang="zh-CN"/>
          </a:p>
          <a:p>
            <a:r>
              <a:rPr lang="en-US" altLang="zh-CN"/>
              <a:t>SSEG SEGMENT PARA STACK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DW 256 DUP(?)</a:t>
            </a:r>
          </a:p>
          <a:p>
            <a:r>
              <a:rPr lang="en-US" altLang="zh-CN"/>
              <a:t>SSEG ENDS</a:t>
            </a:r>
          </a:p>
          <a:p>
            <a:endParaRPr lang="en-US" altLang="zh-CN"/>
          </a:p>
          <a:p>
            <a:r>
              <a:rPr lang="en-US" altLang="zh-CN"/>
              <a:t>CSEG SEGMENT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ASSUME CS:CSEG, DS:DSEG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BEGIN:MOV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AX,DSEG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DS,AX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DX,OFFSET MESS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AH,9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INT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21H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MOV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AH,4CH</a:t>
            </a:r>
          </a:p>
          <a:p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 INT </a:t>
            </a:r>
            <a:r>
              <a:rPr lang="" altLang="en-US"/>
              <a:t> </a:t>
            </a:r>
            <a:r>
              <a:rPr lang="en-US" altLang="zh-CN"/>
              <a:t> </a:t>
            </a:r>
            <a:r>
              <a:rPr lang="" altLang="en-US"/>
              <a:t> </a:t>
            </a:r>
            <a:r>
              <a:rPr lang="en-US" altLang="zh-CN"/>
              <a:t>21H</a:t>
            </a:r>
          </a:p>
          <a:p>
            <a:r>
              <a:rPr lang="en-US" altLang="zh-CN"/>
              <a:t>CSEG ENDS</a:t>
            </a:r>
          </a:p>
          <a:p>
            <a:r>
              <a:rPr lang="en-US" altLang="zh-CN"/>
              <a:t>END BEGIN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07735" y="2052638"/>
            <a:ext cx="5080000" cy="1403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spcAft>
                <a:spcPct val="60000"/>
              </a:spcAft>
            </a:pPr>
            <a:r>
              <a:rPr lang="zh-CN" altLang="en-US" sz="2800" b="1" i="0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Open Sans"/>
              </a:rPr>
              <a:t>完整汇编程序：</a:t>
            </a:r>
            <a:r>
              <a:rPr lang="en-US" altLang="zh-CN" sz="2800" b="1" i="0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Open Sans"/>
              </a:rPr>
              <a:t>Hello World</a:t>
            </a:r>
          </a:p>
          <a:p>
            <a:pPr marL="0" indent="0">
              <a:spcAft>
                <a:spcPct val="60000"/>
              </a:spcAft>
            </a:pPr>
            <a:r>
              <a:rPr lang="zh-CN" altLang="en-US" sz="2800" b="1" i="0">
                <a:solidFill>
                  <a:srgbClr val="333333"/>
                </a:solidFill>
                <a:highlight>
                  <a:srgbClr val="FFFF00"/>
                </a:highlight>
                <a:latin typeface="Open Sans"/>
                <a:ea typeface="宋体" panose="02010600030101010101" pitchFamily="2" charset="-122"/>
              </a:rPr>
              <a:t>拆分开来讲解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247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0.78905511811018,&quot;left&quot;:57.79149606299211,&quot;top&quot;:326.39543307086615,&quot;width&quot;:844.4170078740157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AE282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自定义 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AE282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282F"/>
      </a:accent1>
      <a:accent2>
        <a:srgbClr val="C6686D"/>
      </a:accent2>
      <a:accent3>
        <a:srgbClr val="DBA1A4"/>
      </a:accent3>
      <a:accent4>
        <a:srgbClr val="ECCDCF"/>
      </a:accent4>
      <a:accent5>
        <a:srgbClr val="F7ECEC"/>
      </a:accent5>
      <a:accent6>
        <a:srgbClr val="9D1223"/>
      </a:accent6>
      <a:hlink>
        <a:srgbClr val="AE282F"/>
      </a:hlink>
      <a:folHlink>
        <a:srgbClr val="AE282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1435</Words>
  <Application>Microsoft Office PowerPoint</Application>
  <PresentationFormat>宽屏</PresentationFormat>
  <Paragraphs>212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等线</vt:lpstr>
      <vt:lpstr>华文行楷</vt:lpstr>
      <vt:lpstr>微软雅黑</vt:lpstr>
      <vt:lpstr>Arial</vt:lpstr>
      <vt:lpstr>Calibri</vt:lpstr>
      <vt:lpstr>Calibri Light</vt:lpstr>
      <vt:lpstr>Open Sans</vt:lpstr>
      <vt:lpstr>Office 主题​​</vt:lpstr>
      <vt:lpstr>2_Office 主题​​</vt:lpstr>
      <vt:lpstr>1_Office 主题​​</vt:lpstr>
      <vt:lpstr>自定义设计方案</vt:lpstr>
      <vt:lpstr>Office Theme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shili wang</dc:creator>
  <cp:lastModifiedBy>Tuning Luna</cp:lastModifiedBy>
  <cp:revision>375</cp:revision>
  <dcterms:created xsi:type="dcterms:W3CDTF">2021-05-11T10:30:00Z</dcterms:created>
  <dcterms:modified xsi:type="dcterms:W3CDTF">2025-01-09T13:50:58Z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73656100B82749CFB2705E72D86C891C_13</vt:lpwstr>
  </property>
</Properties>
</file>